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33"/>
  </p:notesMasterIdLst>
  <p:sldIdLst>
    <p:sldId id="256" r:id="rId2"/>
    <p:sldId id="273" r:id="rId3"/>
    <p:sldId id="260" r:id="rId4"/>
    <p:sldId id="298" r:id="rId5"/>
    <p:sldId id="262" r:id="rId6"/>
    <p:sldId id="306" r:id="rId7"/>
    <p:sldId id="317" r:id="rId8"/>
    <p:sldId id="299" r:id="rId9"/>
    <p:sldId id="277" r:id="rId10"/>
    <p:sldId id="319" r:id="rId11"/>
    <p:sldId id="320" r:id="rId12"/>
    <p:sldId id="257" r:id="rId13"/>
    <p:sldId id="307" r:id="rId14"/>
    <p:sldId id="259" r:id="rId15"/>
    <p:sldId id="270" r:id="rId16"/>
    <p:sldId id="308" r:id="rId17"/>
    <p:sldId id="309" r:id="rId18"/>
    <p:sldId id="311" r:id="rId19"/>
    <p:sldId id="312" r:id="rId20"/>
    <p:sldId id="258" r:id="rId21"/>
    <p:sldId id="301" r:id="rId22"/>
    <p:sldId id="302" r:id="rId23"/>
    <p:sldId id="303" r:id="rId24"/>
    <p:sldId id="304" r:id="rId25"/>
    <p:sldId id="321" r:id="rId26"/>
    <p:sldId id="279" r:id="rId27"/>
    <p:sldId id="322" r:id="rId28"/>
    <p:sldId id="313" r:id="rId29"/>
    <p:sldId id="300" r:id="rId30"/>
    <p:sldId id="314" r:id="rId31"/>
    <p:sldId id="315" r:id="rId32"/>
  </p:sldIdLst>
  <p:sldSz cx="9144000" cy="5143500" type="screen16x9"/>
  <p:notesSz cx="6858000" cy="9144000"/>
  <p:embeddedFontLst>
    <p:embeddedFont>
      <p:font typeface="Arvo" panose="020B0604020202020204" charset="0"/>
      <p:regular r:id="rId34"/>
      <p:bold r:id="rId35"/>
      <p:italic r:id="rId36"/>
      <p:boldItalic r:id="rId37"/>
    </p:embeddedFont>
    <p:embeddedFont>
      <p:font typeface="Catamaran" panose="020B0604020202020204" charset="0"/>
      <p:regular r:id="rId38"/>
      <p:bold r:id="rId39"/>
    </p:embeddedFont>
    <p:embeddedFont>
      <p:font typeface="Catamaran Thin" panose="020B0604020202020204" charset="0"/>
      <p:regular r:id="rId40"/>
      <p:bold r:id="rId41"/>
    </p:embeddedFont>
    <p:embeddedFont>
      <p:font typeface="Fira Sans Extra Condensed Medium" panose="020B0604020202020204" charset="0"/>
      <p:regular r:id="rId42"/>
      <p:bold r:id="rId43"/>
      <p:italic r:id="rId44"/>
      <p:boldItalic r:id="rId45"/>
    </p:embeddedFont>
    <p:embeddedFont>
      <p:font typeface="Livvic" panose="020B0604020202020204" charset="0"/>
      <p:regular r:id="rId46"/>
      <p:bold r:id="rId47"/>
      <p:italic r:id="rId48"/>
      <p:boldItalic r:id="rId49"/>
    </p:embeddedFont>
    <p:embeddedFont>
      <p:font typeface="Livvic Light" panose="020B0604020202020204" charset="0"/>
      <p:regular r:id="rId50"/>
      <p:bold r:id="rId51"/>
      <p:italic r:id="rId52"/>
      <p:boldItalic r:id="rId53"/>
    </p:embeddedFont>
    <p:embeddedFont>
      <p:font typeface="Roboto" panose="020B0604020202020204" charset="0"/>
      <p:regular r:id="rId54"/>
      <p:bold r:id="rId55"/>
      <p:italic r:id="rId56"/>
      <p:boldItalic r:id="rId57"/>
    </p:embeddedFont>
    <p:embeddedFont>
      <p:font typeface="Ubuntu"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3AC"/>
    <a:srgbClr val="A89C86"/>
    <a:srgbClr val="434343"/>
    <a:srgbClr val="000000"/>
    <a:srgbClr val="212121"/>
    <a:srgbClr val="9D8F77"/>
    <a:srgbClr val="908269"/>
    <a:srgbClr val="DBD8D4"/>
    <a:srgbClr val="EEEDEB"/>
    <a:srgbClr val="988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227044-2C83-4937-9647-9E5E52ED37A5}">
  <a:tblStyle styleId="{E9227044-2C83-4937-9647-9E5E52ED37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6" autoAdjust="0"/>
    <p:restoredTop sz="81874" autoAdjust="0"/>
  </p:normalViewPr>
  <p:slideViewPr>
    <p:cSldViewPr snapToGrid="0">
      <p:cViewPr varScale="1">
        <p:scale>
          <a:sx n="140" d="100"/>
          <a:sy n="140" d="100"/>
        </p:scale>
        <p:origin x="384"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56130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20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Acute </a:t>
            </a:r>
            <a:r>
              <a:rPr lang="en-GB" sz="1800" b="0" i="0" u="none" strike="noStrike" kern="1200" baseline="0" dirty="0">
                <a:solidFill>
                  <a:srgbClr val="FF0000"/>
                </a:solidFill>
                <a:effectLst/>
                <a:latin typeface="Arial" panose="020B0604020202020204" pitchFamily="34" charset="0"/>
              </a:rPr>
              <a:t>collapse in</a:t>
            </a:r>
            <a:r>
              <a:rPr lang="en-GB" sz="1800" b="0" i="0" u="none" strike="noStrike" kern="1200" baseline="0" dirty="0">
                <a:solidFill>
                  <a:srgbClr val="434343"/>
                </a:solidFill>
                <a:effectLst/>
                <a:latin typeface="Arial" panose="020B0604020202020204" pitchFamily="34" charset="0"/>
              </a:rPr>
              <a:t> first attack then DS follows it.</a:t>
            </a: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Thoughts / feelings around first attack are key to understanding aetiology. Future attacks are often more habitual.  Example. </a:t>
            </a: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Adverse life event often triggers the onset but may not be recalled on history taking</a:t>
            </a:r>
          </a:p>
        </p:txBody>
      </p:sp>
      <p:sp>
        <p:nvSpPr>
          <p:cNvPr id="4" name="Slide Number Placeholder 3"/>
          <p:cNvSpPr>
            <a:spLocks noGrp="1"/>
          </p:cNvSpPr>
          <p:nvPr>
            <p:ph type="sldNum" sz="quarter" idx="10"/>
          </p:nvPr>
        </p:nvSpPr>
        <p:spPr/>
        <p:txBody>
          <a:bodyPr/>
          <a:lstStyle/>
          <a:p>
            <a:fld id="{0144A23D-A2B5-4078-A49A-0C3DA473FB28}" type="slidenum">
              <a:rPr lang="en-GB" smtClean="0"/>
              <a:t>10</a:t>
            </a:fld>
            <a:endParaRPr lang="en-GB"/>
          </a:p>
        </p:txBody>
      </p:sp>
    </p:spTree>
    <p:extLst>
      <p:ext uri="{BB962C8B-B14F-4D97-AF65-F5344CB8AC3E}">
        <p14:creationId xmlns:p14="http://schemas.microsoft.com/office/powerpoint/2010/main" val="402858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continued belief in organic illness and rejection of psychological component. </a:t>
            </a:r>
            <a:endParaRPr lang="en-GB" sz="1800" b="0" i="0" u="none" strike="noStrike" kern="0" baseline="0" dirty="0">
              <a:solidFill>
                <a:srgbClr val="000000"/>
              </a:solidFill>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 safety behaviour due to health anxiety</a:t>
            </a: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Carers increase support, provides both patient and carer with a role.</a:t>
            </a: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Inconsistent messaging from medics (</a:t>
            </a:r>
            <a:r>
              <a:rPr lang="en-GB" sz="1800" b="0" i="0" u="none" strike="noStrike" kern="1200" baseline="0" dirty="0" err="1">
                <a:solidFill>
                  <a:srgbClr val="434343"/>
                </a:solidFill>
                <a:effectLst/>
                <a:latin typeface="Arial" panose="020B0604020202020204" pitchFamily="34" charset="0"/>
              </a:rPr>
              <a:t>eg</a:t>
            </a:r>
            <a:r>
              <a:rPr lang="en-GB" sz="1800" b="0" i="0" u="none" strike="noStrike" kern="1200" baseline="0" dirty="0">
                <a:solidFill>
                  <a:srgbClr val="434343"/>
                </a:solidFill>
                <a:effectLst/>
                <a:latin typeface="Arial" panose="020B0604020202020204" pitchFamily="34" charset="0"/>
              </a:rPr>
              <a:t> continue your medication – 40% continue AEDs after diagnosis)</a:t>
            </a:r>
            <a:endParaRPr lang="en-GB" sz="1800" b="0" i="0" u="none" strike="noStrike" dirty="0">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144A23D-A2B5-4078-A49A-0C3DA473FB28}" type="slidenum">
              <a:rPr lang="en-GB" smtClean="0"/>
              <a:t>11</a:t>
            </a:fld>
            <a:endParaRPr lang="en-GB"/>
          </a:p>
        </p:txBody>
      </p:sp>
    </p:spTree>
    <p:extLst>
      <p:ext uri="{BB962C8B-B14F-4D97-AF65-F5344CB8AC3E}">
        <p14:creationId xmlns:p14="http://schemas.microsoft.com/office/powerpoint/2010/main" val="174776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38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3e13d9a7e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3e13d9a7e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394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82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3e13d9a7e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3e13d9a7e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20% have multiple seizure types, during sleep reported in 50% similar proportion to epilepsy but actually occur just after waking</a:t>
            </a:r>
            <a:endParaRPr dirty="0"/>
          </a:p>
        </p:txBody>
      </p:sp>
    </p:spTree>
    <p:extLst>
      <p:ext uri="{BB962C8B-B14F-4D97-AF65-F5344CB8AC3E}">
        <p14:creationId xmlns:p14="http://schemas.microsoft.com/office/powerpoint/2010/main" val="92046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40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sz="1100" dirty="0">
                <a:solidFill>
                  <a:srgbClr val="FF0000"/>
                </a:solidFill>
              </a:rPr>
              <a:t>As with all MUS, if diagnosis made well initially by excluding organic, only 4% later re-diagnosed with an organic problem.</a:t>
            </a:r>
          </a:p>
          <a:p>
            <a:endParaRPr lang="en-GB" dirty="0"/>
          </a:p>
        </p:txBody>
      </p:sp>
    </p:spTree>
    <p:extLst>
      <p:ext uri="{BB962C8B-B14F-4D97-AF65-F5344CB8AC3E}">
        <p14:creationId xmlns:p14="http://schemas.microsoft.com/office/powerpoint/2010/main" val="4150945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93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442eb61d9d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442eb61d9d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 dirty="0">
                <a:solidFill>
                  <a:schemeClr val="tx1"/>
                </a:solidFill>
                <a:latin typeface="Catamaran Thin" panose="020B0604020202020204" charset="0"/>
                <a:ea typeface="Ubuntu"/>
                <a:cs typeface="Catamaran Thin" panose="020B0604020202020204" charset="0"/>
                <a:sym typeface="Ubuntu"/>
              </a:rPr>
              <a:t>25-50% of all SE is DS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 dirty="0">
                <a:solidFill>
                  <a:schemeClr val="tx1"/>
                </a:solidFill>
                <a:latin typeface="Catamaran Thin" panose="020B0604020202020204" charset="0"/>
                <a:ea typeface="Ubuntu"/>
                <a:cs typeface="Catamaran Thin" panose="020B0604020202020204" charset="0"/>
                <a:sym typeface="Ubuntu"/>
              </a:rPr>
              <a:t>Clear instructions and  documentation in notes.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4712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158d5a3e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158d5a3e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5723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4289540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2608834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602058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dirty="0">
                <a:latin typeface="Catamaran Thin" panose="020B0604020202020204" charset="0"/>
                <a:cs typeface="Catamaran Thin" panose="020B0604020202020204" charset="0"/>
              </a:rPr>
              <a:t>We can’t explain the link for certain, but it may be that when people are exposed to (repeated) traumatic events (during childhood) such as you have described, your brai</a:t>
            </a:r>
            <a:r>
              <a:rPr lang="en-GB" dirty="0">
                <a:latin typeface="Catamaran Thin" panose="020B0604020202020204" charset="0"/>
                <a:cs typeface="Catamaran Thin" panose="020B0604020202020204" charset="0"/>
              </a:rPr>
              <a:t>n learns to</a:t>
            </a:r>
            <a:r>
              <a:rPr lang="en-GB" b="0" dirty="0">
                <a:latin typeface="Catamaran Thin" panose="020B0604020202020204" charset="0"/>
                <a:cs typeface="Catamaran Thin" panose="020B0604020202020204" charset="0"/>
              </a:rPr>
              <a:t> ‘switch off’. Initially this is a helpful coping strategy as it protects you emotionally at the time. However, this (once adaptive) response may re-emerge later in your life in the face of challenges, stress or reminders of painful memories as these seizures. </a:t>
            </a:r>
          </a:p>
          <a:p>
            <a:pPr marL="0" lvl="0" indent="0" algn="l" rtl="0">
              <a:spcBef>
                <a:spcPts val="0"/>
              </a:spcBef>
              <a:spcAft>
                <a:spcPts val="0"/>
              </a:spcAft>
              <a:buNone/>
            </a:pPr>
            <a:endParaRPr lang="en-GB" b="0" dirty="0">
              <a:latin typeface="Catamaran Thin" panose="020B0604020202020204" charset="0"/>
              <a:cs typeface="Catamaran Thin" panose="020B0604020202020204" charset="0"/>
            </a:endParaRPr>
          </a:p>
          <a:p>
            <a:pPr marL="0" lvl="0" indent="0" algn="l" rtl="0">
              <a:spcBef>
                <a:spcPts val="0"/>
              </a:spcBef>
              <a:spcAft>
                <a:spcPts val="0"/>
              </a:spcAft>
              <a:buNone/>
            </a:pPr>
            <a:r>
              <a:rPr lang="en-GB" b="0" dirty="0">
                <a:latin typeface="Catamaran Thin" panose="020B0604020202020204" charset="0"/>
                <a:cs typeface="Catamaran Thin" panose="020B0604020202020204" charset="0"/>
              </a:rPr>
              <a:t>You can enquire about previous traumatic events in general but avoid suggesting childhood abuse as a possible aetiological factor unless this emerges spontaneously due to risk of encouraging ‘false memories’</a:t>
            </a:r>
          </a:p>
          <a:p>
            <a:pPr marL="0" lvl="0" indent="0" algn="l" rtl="0">
              <a:spcBef>
                <a:spcPts val="0"/>
              </a:spcBef>
              <a:spcAft>
                <a:spcPts val="0"/>
              </a:spcAft>
              <a:buNone/>
            </a:pPr>
            <a:endParaRPr lang="en-GB" b="0" dirty="0">
              <a:latin typeface="Catamaran Thin" panose="020B0604020202020204" charset="0"/>
              <a:cs typeface="Catamaran Thin" panose="020B0604020202020204" charset="0"/>
            </a:endParaRPr>
          </a:p>
          <a:p>
            <a:pPr marL="0" lvl="0" indent="0" algn="l" rtl="0">
              <a:spcBef>
                <a:spcPts val="0"/>
              </a:spcBef>
              <a:spcAft>
                <a:spcPts val="0"/>
              </a:spcAft>
              <a:buNone/>
            </a:pPr>
            <a:r>
              <a:rPr lang="en-GB" b="0" dirty="0">
                <a:latin typeface="Catamaran Thin" panose="020B0604020202020204" charset="0"/>
                <a:cs typeface="Catamaran Thin" panose="020B0604020202020204" charset="0"/>
              </a:rPr>
              <a:t>These may turn out to be fleeting stressful thoughts or unpleasant emotions that you were barely aware of (or can’t easily remember) and had little to do with your immediate circumstances. Often more apparent around first event/s before habitual pattern develops.</a:t>
            </a:r>
            <a:endParaRPr dirty="0">
              <a:solidFill>
                <a:srgbClr val="3C4043"/>
              </a:solidFill>
              <a:highlight>
                <a:srgbClr val="FFFFFF"/>
              </a:highlight>
            </a:endParaRPr>
          </a:p>
        </p:txBody>
      </p:sp>
    </p:spTree>
    <p:extLst>
      <p:ext uri="{BB962C8B-B14F-4D97-AF65-F5344CB8AC3E}">
        <p14:creationId xmlns:p14="http://schemas.microsoft.com/office/powerpoint/2010/main" val="3163934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138076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solidFill>
                  <a:srgbClr val="FF0000"/>
                </a:solidFill>
              </a:rPr>
              <a:t>Successful explanation may reduce seizure frequency / </a:t>
            </a:r>
            <a:r>
              <a:rPr lang="en-GB" dirty="0" err="1">
                <a:solidFill>
                  <a:srgbClr val="FF0000"/>
                </a:solidFill>
              </a:rPr>
              <a:t>hopsitalisations</a:t>
            </a:r>
            <a:r>
              <a:rPr lang="en-GB" dirty="0">
                <a:solidFill>
                  <a:srgbClr val="FF0000"/>
                </a:solidFill>
              </a:rPr>
              <a:t> BUT does not improve functioning, psychopathology or QOL in the 80% who continue to have DS</a:t>
            </a:r>
          </a:p>
          <a:p>
            <a:r>
              <a:rPr lang="en-GB" dirty="0">
                <a:solidFill>
                  <a:srgbClr val="FF0000"/>
                </a:solidFill>
              </a:rPr>
              <a:t>Withdrawal of AEDs reduces iatrogenic harm / healthcare utilisation and clarifies diagnosis (for patient and healthcare professionals)</a:t>
            </a:r>
          </a:p>
          <a:p>
            <a:r>
              <a:rPr lang="en-GB" dirty="0">
                <a:solidFill>
                  <a:srgbClr val="FF0000"/>
                </a:solidFill>
              </a:rPr>
              <a:t>Psychological Rx required for most – unclear which elements of it most help as regardless of type, 30-50% improve in 2yrs. </a:t>
            </a:r>
          </a:p>
          <a:p>
            <a:r>
              <a:rPr lang="en-GB" dirty="0">
                <a:solidFill>
                  <a:srgbClr val="FF0000"/>
                </a:solidFill>
              </a:rPr>
              <a:t>Can often recover fully once make the shift to understanding the psychological factors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rgbClr val="FF0000"/>
                </a:solidFill>
              </a:rPr>
              <a:t>Limited consensus / evidence base due to variety of underlying psychological and psychiatric problems requiring different Rx</a:t>
            </a:r>
          </a:p>
          <a:p>
            <a:r>
              <a:rPr lang="en-GB" dirty="0">
                <a:solidFill>
                  <a:srgbClr val="FF0000"/>
                </a:solidFill>
              </a:rPr>
              <a:t>Various outcomes re seizure frequency or QOL / adjustment or economic </a:t>
            </a:r>
            <a:r>
              <a:rPr lang="en-GB" dirty="0" err="1">
                <a:solidFill>
                  <a:srgbClr val="FF0000"/>
                </a:solidFill>
              </a:rPr>
              <a:t>burder</a:t>
            </a:r>
            <a:r>
              <a:rPr lang="en-GB" dirty="0">
                <a:solidFill>
                  <a:srgbClr val="FF0000"/>
                </a:solidFill>
              </a:rPr>
              <a:t> / health care usage / iatrogenic harms. Reducing seizure frequency often does not equate to improved QOL or psychosocial recovery</a:t>
            </a:r>
          </a:p>
          <a:p>
            <a:r>
              <a:rPr lang="en-GB" dirty="0">
                <a:solidFill>
                  <a:srgbClr val="FF0000"/>
                </a:solidFill>
              </a:rPr>
              <a:t>CODES Trial (Lancet Psych) CBT. Does not reduce seizures but reduced distress and better functioning</a:t>
            </a:r>
          </a:p>
        </p:txBody>
      </p:sp>
    </p:spTree>
    <p:extLst>
      <p:ext uri="{BB962C8B-B14F-4D97-AF65-F5344CB8AC3E}">
        <p14:creationId xmlns:p14="http://schemas.microsoft.com/office/powerpoint/2010/main" val="706387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3e13d9a7e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3e13d9a7e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Seen by neuro and psych is much better than standard care and both groups improved</a:t>
            </a:r>
            <a:endParaRPr dirty="0"/>
          </a:p>
        </p:txBody>
      </p:sp>
    </p:spTree>
    <p:extLst>
      <p:ext uri="{BB962C8B-B14F-4D97-AF65-F5344CB8AC3E}">
        <p14:creationId xmlns:p14="http://schemas.microsoft.com/office/powerpoint/2010/main" val="429780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solidFill>
                  <a:srgbClr val="FF0000"/>
                </a:solidFill>
              </a:rPr>
              <a:t>Clinical experience (but no evidence): work on increasing awareness that a fit is coming, use grounding / breathing techniques to delay onset of the seizure. Gives patient some control back and ability to get to a safe place before onset. With practise, can lengthen gap significantly and begin to prevent the fits altogether.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79993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5237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6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dirty="0">
                <a:solidFill>
                  <a:srgbClr val="3C4043"/>
                </a:solidFill>
                <a:highlight>
                  <a:srgbClr val="FFFFFF"/>
                </a:highlight>
                <a:latin typeface="Roboto"/>
                <a:ea typeface="Roboto"/>
                <a:cs typeface="Roboto"/>
                <a:sym typeface="Roboto"/>
              </a:rPr>
              <a:t>Many terms add to confusion</a:t>
            </a:r>
          </a:p>
          <a:p>
            <a:pPr marL="0" lvl="0" indent="0" algn="l" rtl="0">
              <a:spcBef>
                <a:spcPts val="0"/>
              </a:spcBef>
              <a:spcAft>
                <a:spcPts val="0"/>
              </a:spcAft>
              <a:buNone/>
            </a:pPr>
            <a:r>
              <a:rPr lang="en-GB" sz="1050" dirty="0">
                <a:solidFill>
                  <a:srgbClr val="3C4043"/>
                </a:solidFill>
                <a:highlight>
                  <a:srgbClr val="FFFFFF"/>
                </a:highlight>
                <a:latin typeface="Roboto"/>
                <a:ea typeface="Roboto"/>
                <a:cs typeface="Roboto"/>
                <a:sym typeface="Roboto"/>
              </a:rPr>
              <a:t>I would not want to be diagnosed with </a:t>
            </a:r>
            <a:r>
              <a:rPr lang="en-GB" sz="1050" dirty="0" err="1">
                <a:solidFill>
                  <a:srgbClr val="3C4043"/>
                </a:solidFill>
                <a:highlight>
                  <a:srgbClr val="FFFFFF"/>
                </a:highlight>
                <a:latin typeface="Roboto"/>
                <a:ea typeface="Roboto"/>
                <a:cs typeface="Roboto"/>
                <a:sym typeface="Roboto"/>
              </a:rPr>
              <a:t>psychoepilesy</a:t>
            </a:r>
            <a:r>
              <a:rPr lang="en-GB" sz="1050" dirty="0">
                <a:solidFill>
                  <a:srgbClr val="3C4043"/>
                </a:solidFill>
                <a:highlight>
                  <a:srgbClr val="FFFFFF"/>
                </a:highlight>
                <a:latin typeface="Roboto"/>
                <a:ea typeface="Roboto"/>
                <a:cs typeface="Roboto"/>
                <a:sym typeface="Roboto"/>
              </a:rPr>
              <a:t> or hysterical attacks!</a:t>
            </a:r>
          </a:p>
          <a:p>
            <a:pPr marL="0" lvl="0" indent="0" algn="l" rtl="0">
              <a:spcBef>
                <a:spcPts val="0"/>
              </a:spcBef>
              <a:spcAft>
                <a:spcPts val="0"/>
              </a:spcAft>
              <a:buNone/>
            </a:pPr>
            <a:r>
              <a:rPr lang="en-GB" sz="1050" dirty="0">
                <a:solidFill>
                  <a:srgbClr val="3C4043"/>
                </a:solidFill>
                <a:highlight>
                  <a:srgbClr val="FFFFFF"/>
                </a:highlight>
                <a:latin typeface="Roboto"/>
                <a:ea typeface="Roboto"/>
                <a:cs typeface="Roboto"/>
                <a:sym typeface="Roboto"/>
              </a:rPr>
              <a:t>Pseudo – not real / pretend. </a:t>
            </a:r>
            <a:r>
              <a:rPr lang="en-GB" sz="1050" dirty="0" err="1">
                <a:solidFill>
                  <a:srgbClr val="3C4043"/>
                </a:solidFill>
                <a:highlight>
                  <a:srgbClr val="FFFFFF"/>
                </a:highlight>
                <a:latin typeface="Roboto"/>
                <a:ea typeface="Roboto"/>
                <a:cs typeface="Roboto"/>
                <a:sym typeface="Roboto"/>
              </a:rPr>
              <a:t>Perjorative</a:t>
            </a:r>
            <a:r>
              <a:rPr lang="en-GB" sz="1050" dirty="0">
                <a:solidFill>
                  <a:srgbClr val="3C4043"/>
                </a:solidFill>
                <a:highlight>
                  <a:srgbClr val="FFFFFF"/>
                </a:highlight>
                <a:latin typeface="Roboto"/>
                <a:ea typeface="Roboto"/>
                <a:cs typeface="Roboto"/>
                <a:sym typeface="Roboto"/>
              </a:rPr>
              <a:t> from outset</a:t>
            </a:r>
          </a:p>
        </p:txBody>
      </p:sp>
    </p:spTree>
    <p:extLst>
      <p:ext uri="{BB962C8B-B14F-4D97-AF65-F5344CB8AC3E}">
        <p14:creationId xmlns:p14="http://schemas.microsoft.com/office/powerpoint/2010/main" val="29487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42eb61d9d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42eb61d9d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385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442eb61d9d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442eb61d9d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20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dirty="0">
                <a:solidFill>
                  <a:srgbClr val="3C4043"/>
                </a:solidFill>
                <a:highlight>
                  <a:srgbClr val="FFFFFF"/>
                </a:highlight>
                <a:latin typeface="Roboto"/>
                <a:ea typeface="Roboto"/>
                <a:cs typeface="Roboto"/>
                <a:sym typeface="Roboto"/>
              </a:rPr>
              <a:t>Debate whether to add psychological component in label or not</a:t>
            </a:r>
            <a:endParaRPr sz="1050" dirty="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53566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63435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Slide shows the spectrum from functional to factitious / malingering</a:t>
            </a:r>
          </a:p>
          <a:p>
            <a:endParaRPr lang="en-GB" dirty="0"/>
          </a:p>
          <a:p>
            <a:r>
              <a:rPr lang="en-GB" dirty="0"/>
              <a:t>fMRI shows abnormally strong connections between emotion,</a:t>
            </a:r>
            <a:r>
              <a:rPr lang="en-GB" baseline="0" dirty="0"/>
              <a:t> executive control, movement, and self observation. </a:t>
            </a:r>
            <a:endParaRPr lang="en-GB" dirty="0"/>
          </a:p>
          <a:p>
            <a:r>
              <a:rPr lang="en-US" altLang="en-US" sz="1100" dirty="0">
                <a:solidFill>
                  <a:srgbClr val="FF0000"/>
                </a:solidFill>
              </a:rPr>
              <a:t>fMRI in functional weakness clearly shows totally different pattern to factitious symptoms (frontal not motor).</a:t>
            </a:r>
          </a:p>
          <a:p>
            <a:r>
              <a:rPr lang="en-US" altLang="en-US" sz="1100" dirty="0">
                <a:solidFill>
                  <a:srgbClr val="FF0000"/>
                </a:solidFill>
              </a:rPr>
              <a:t>Having fits in hospital / in front of doctors / willingness to have video-EEG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675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38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199241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rtl="0" fontAlgn="t">
              <a:spcBef>
                <a:spcPts val="0"/>
              </a:spcBef>
              <a:spcAft>
                <a:spcPts val="0"/>
              </a:spcAft>
              <a:buNone/>
            </a:pP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ASD alexithymia and shutdowns. Often  undiagnosed</a:t>
            </a: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Personality disorder – diagnosed in 75-90%</a:t>
            </a: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Mood disorder – equal to epilepsy</a:t>
            </a:r>
            <a:endParaRPr lang="en-GB" sz="1800" b="0" i="0" u="none" strike="noStrike" dirty="0">
              <a:effectLst/>
              <a:latin typeface="Arial" panose="020B0604020202020204" pitchFamily="34" charset="0"/>
            </a:endParaRPr>
          </a:p>
          <a:p>
            <a:pPr marR="0" algn="l" rtl="0" fontAlgn="t">
              <a:spcBef>
                <a:spcPts val="0"/>
              </a:spcBef>
              <a:spcAft>
                <a:spcPts val="0"/>
              </a:spcAft>
            </a:pP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434343"/>
                </a:solidFill>
                <a:effectLst/>
                <a:latin typeface="Arial" panose="020B0604020202020204" pitchFamily="34" charset="0"/>
              </a:rPr>
              <a:t>CSA in around 30-50% but also other early childhood trauma</a:t>
            </a:r>
            <a:endParaRPr lang="en-GB" sz="1800" b="0" i="0" u="none" strike="noStrike" dirty="0">
              <a:effectLst/>
              <a:latin typeface="Arial" panose="020B0604020202020204" pitchFamily="34" charset="0"/>
            </a:endParaRPr>
          </a:p>
          <a:p>
            <a:pPr marR="0" algn="l" rtl="0" fontAlgn="t">
              <a:spcBef>
                <a:spcPts val="0"/>
              </a:spcBef>
              <a:spcAft>
                <a:spcPts val="0"/>
              </a:spcAft>
            </a:pPr>
            <a:r>
              <a:rPr lang="en-GB" sz="1800" b="0" i="0" u="none" strike="noStrike" kern="1200" baseline="0" dirty="0">
                <a:solidFill>
                  <a:srgbClr val="FF0000"/>
                </a:solidFill>
                <a:effectLst/>
                <a:latin typeface="Arial" panose="020B0604020202020204" pitchFamily="34" charset="0"/>
              </a:rPr>
              <a:t>Often FH or close contact with epilepsy</a:t>
            </a:r>
            <a:endParaRPr lang="en-GB" sz="1800" b="0" i="0" u="none" strike="noStrike" dirty="0">
              <a:effectLst/>
              <a:latin typeface="Arial" panose="020B0604020202020204" pitchFamily="34" charset="0"/>
            </a:endParaRPr>
          </a:p>
          <a:p>
            <a:pPr marL="158750" indent="0">
              <a:buNone/>
            </a:pPr>
            <a:endParaRPr lang="en-GB" dirty="0"/>
          </a:p>
        </p:txBody>
      </p:sp>
      <p:sp>
        <p:nvSpPr>
          <p:cNvPr id="4" name="Slide Number Placeholder 3"/>
          <p:cNvSpPr>
            <a:spLocks noGrp="1"/>
          </p:cNvSpPr>
          <p:nvPr>
            <p:ph type="sldNum" sz="quarter" idx="10"/>
          </p:nvPr>
        </p:nvSpPr>
        <p:spPr/>
        <p:txBody>
          <a:bodyPr/>
          <a:lstStyle/>
          <a:p>
            <a:fld id="{0144A23D-A2B5-4078-A49A-0C3DA473FB28}" type="slidenum">
              <a:rPr lang="en-GB" smtClean="0"/>
              <a:t>9</a:t>
            </a:fld>
            <a:endParaRPr lang="en-GB"/>
          </a:p>
        </p:txBody>
      </p:sp>
    </p:spTree>
    <p:extLst>
      <p:ext uri="{BB962C8B-B14F-4D97-AF65-F5344CB8AC3E}">
        <p14:creationId xmlns:p14="http://schemas.microsoft.com/office/powerpoint/2010/main" val="399726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Content" userDrawn="1">
  <p:cSld name="Main Content">
    <p:bg>
      <p:bgPr>
        <a:solidFill>
          <a:srgbClr val="FFFFFF"/>
        </a:solidFill>
        <a:effectLst/>
      </p:bgPr>
    </p:bg>
    <p:spTree>
      <p:nvGrpSpPr>
        <p:cNvPr id="1" name="Shape 12"/>
        <p:cNvGrpSpPr/>
        <p:nvPr/>
      </p:nvGrpSpPr>
      <p:grpSpPr>
        <a:xfrm>
          <a:off x="0" y="0"/>
          <a:ext cx="0" cy="0"/>
          <a:chOff x="0" y="0"/>
          <a:chExt cx="0" cy="0"/>
        </a:xfrm>
      </p:grpSpPr>
      <p:sp>
        <p:nvSpPr>
          <p:cNvPr id="14" name="Google Shape;14;p3"/>
          <p:cNvSpPr txBox="1">
            <a:spLocks noGrp="1"/>
          </p:cNvSpPr>
          <p:nvPr>
            <p:ph type="subTitle" idx="1"/>
          </p:nvPr>
        </p:nvSpPr>
        <p:spPr>
          <a:xfrm>
            <a:off x="4696224" y="1709442"/>
            <a:ext cx="3367200" cy="57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5" name="Google Shape;15;p3"/>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sz="1200">
                <a:solidFill>
                  <a:schemeClr val="lt2"/>
                </a:solidFill>
                <a:latin typeface="Arvo"/>
                <a:ea typeface="Arvo"/>
                <a:cs typeface="Arvo"/>
                <a:sym typeface="Arvo"/>
              </a:defRPr>
            </a:lvl1pPr>
            <a:lvl2pPr lvl="1" rtl="0">
              <a:buNone/>
              <a:defRPr sz="1200">
                <a:solidFill>
                  <a:schemeClr val="lt2"/>
                </a:solidFill>
                <a:latin typeface="Arvo"/>
                <a:ea typeface="Arvo"/>
                <a:cs typeface="Arvo"/>
                <a:sym typeface="Arvo"/>
              </a:defRPr>
            </a:lvl2pPr>
            <a:lvl3pPr lvl="2" rtl="0">
              <a:buNone/>
              <a:defRPr sz="1200">
                <a:solidFill>
                  <a:schemeClr val="lt2"/>
                </a:solidFill>
                <a:latin typeface="Arvo"/>
                <a:ea typeface="Arvo"/>
                <a:cs typeface="Arvo"/>
                <a:sym typeface="Arvo"/>
              </a:defRPr>
            </a:lvl3pPr>
            <a:lvl4pPr lvl="3" rtl="0">
              <a:buNone/>
              <a:defRPr sz="1200">
                <a:solidFill>
                  <a:schemeClr val="lt2"/>
                </a:solidFill>
                <a:latin typeface="Arvo"/>
                <a:ea typeface="Arvo"/>
                <a:cs typeface="Arvo"/>
                <a:sym typeface="Arvo"/>
              </a:defRPr>
            </a:lvl4pPr>
            <a:lvl5pPr lvl="4" rtl="0">
              <a:buNone/>
              <a:defRPr sz="1200">
                <a:solidFill>
                  <a:schemeClr val="lt2"/>
                </a:solidFill>
                <a:latin typeface="Arvo"/>
                <a:ea typeface="Arvo"/>
                <a:cs typeface="Arvo"/>
                <a:sym typeface="Arvo"/>
              </a:defRPr>
            </a:lvl5pPr>
            <a:lvl6pPr lvl="5" rtl="0">
              <a:buNone/>
              <a:defRPr sz="1200">
                <a:solidFill>
                  <a:schemeClr val="lt2"/>
                </a:solidFill>
                <a:latin typeface="Arvo"/>
                <a:ea typeface="Arvo"/>
                <a:cs typeface="Arvo"/>
                <a:sym typeface="Arvo"/>
              </a:defRPr>
            </a:lvl6pPr>
            <a:lvl7pPr lvl="6" rtl="0">
              <a:buNone/>
              <a:defRPr sz="1200">
                <a:solidFill>
                  <a:schemeClr val="lt2"/>
                </a:solidFill>
                <a:latin typeface="Arvo"/>
                <a:ea typeface="Arvo"/>
                <a:cs typeface="Arvo"/>
                <a:sym typeface="Arvo"/>
              </a:defRPr>
            </a:lvl7pPr>
            <a:lvl8pPr lvl="7" rtl="0">
              <a:buNone/>
              <a:defRPr sz="1200">
                <a:solidFill>
                  <a:schemeClr val="lt2"/>
                </a:solidFill>
                <a:latin typeface="Arvo"/>
                <a:ea typeface="Arvo"/>
                <a:cs typeface="Arvo"/>
                <a:sym typeface="Arvo"/>
              </a:defRPr>
            </a:lvl8pPr>
            <a:lvl9pPr lvl="8" rtl="0">
              <a:buNone/>
              <a:defRPr sz="1200">
                <a:solidFill>
                  <a:schemeClr val="lt2"/>
                </a:solidFill>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a:p>
        </p:txBody>
      </p:sp>
      <p:sp>
        <p:nvSpPr>
          <p:cNvPr id="17" name="Google Shape;17;p3"/>
          <p:cNvSpPr txBox="1">
            <a:spLocks noGrp="1"/>
          </p:cNvSpPr>
          <p:nvPr>
            <p:ph type="title" idx="2"/>
          </p:nvPr>
        </p:nvSpPr>
        <p:spPr>
          <a:xfrm>
            <a:off x="4696225" y="1198788"/>
            <a:ext cx="5311200" cy="68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8" name="Google Shape;18;p3"/>
          <p:cNvSpPr txBox="1">
            <a:spLocks noGrp="1"/>
          </p:cNvSpPr>
          <p:nvPr>
            <p:ph type="subTitle" idx="3"/>
          </p:nvPr>
        </p:nvSpPr>
        <p:spPr>
          <a:xfrm>
            <a:off x="4696224" y="2836672"/>
            <a:ext cx="3367200" cy="57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9" name="Google Shape;19;p3"/>
          <p:cNvSpPr txBox="1">
            <a:spLocks noGrp="1"/>
          </p:cNvSpPr>
          <p:nvPr>
            <p:ph type="title" idx="4"/>
          </p:nvPr>
        </p:nvSpPr>
        <p:spPr>
          <a:xfrm>
            <a:off x="4696225" y="2326013"/>
            <a:ext cx="5311200" cy="68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20" name="Google Shape;20;p3"/>
          <p:cNvSpPr txBox="1">
            <a:spLocks noGrp="1"/>
          </p:cNvSpPr>
          <p:nvPr>
            <p:ph type="subTitle" idx="5"/>
          </p:nvPr>
        </p:nvSpPr>
        <p:spPr>
          <a:xfrm>
            <a:off x="4696224" y="3967490"/>
            <a:ext cx="3367200" cy="57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21" name="Google Shape;21;p3"/>
          <p:cNvSpPr txBox="1">
            <a:spLocks noGrp="1"/>
          </p:cNvSpPr>
          <p:nvPr>
            <p:ph type="title" idx="6"/>
          </p:nvPr>
        </p:nvSpPr>
        <p:spPr>
          <a:xfrm>
            <a:off x="4696225" y="3453254"/>
            <a:ext cx="5311200" cy="682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22" name="Google Shape;22;p3"/>
          <p:cNvSpPr/>
          <p:nvPr/>
        </p:nvSpPr>
        <p:spPr>
          <a:xfrm>
            <a:off x="0" y="0"/>
            <a:ext cx="2855700" cy="5143500"/>
          </a:xfrm>
          <a:prstGeom prst="rect">
            <a:avLst/>
          </a:prstGeom>
          <a:solidFill>
            <a:srgbClr val="908269">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title" idx="7" hasCustomPrompt="1"/>
          </p:nvPr>
        </p:nvSpPr>
        <p:spPr>
          <a:xfrm>
            <a:off x="3372225" y="1518275"/>
            <a:ext cx="1258800" cy="63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7" name="Google Shape;27;p3"/>
          <p:cNvSpPr txBox="1">
            <a:spLocks noGrp="1"/>
          </p:cNvSpPr>
          <p:nvPr>
            <p:ph type="title" idx="8" hasCustomPrompt="1"/>
          </p:nvPr>
        </p:nvSpPr>
        <p:spPr>
          <a:xfrm>
            <a:off x="3372225" y="2645500"/>
            <a:ext cx="1258800" cy="63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8" name="Google Shape;28;p3"/>
          <p:cNvSpPr txBox="1">
            <a:spLocks noGrp="1"/>
          </p:cNvSpPr>
          <p:nvPr>
            <p:ph type="title" idx="9" hasCustomPrompt="1"/>
          </p:nvPr>
        </p:nvSpPr>
        <p:spPr>
          <a:xfrm>
            <a:off x="3372225" y="3772725"/>
            <a:ext cx="1258800" cy="63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extLst>
      <p:ext uri="{BB962C8B-B14F-4D97-AF65-F5344CB8AC3E}">
        <p14:creationId xmlns:p14="http://schemas.microsoft.com/office/powerpoint/2010/main" val="74113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yan with title and text">
  <p:cSld name="Cyan with title and text">
    <p:spTree>
      <p:nvGrpSpPr>
        <p:cNvPr id="1" name="Shape 165"/>
        <p:cNvGrpSpPr/>
        <p:nvPr/>
      </p:nvGrpSpPr>
      <p:grpSpPr>
        <a:xfrm>
          <a:off x="0" y="0"/>
          <a:ext cx="0" cy="0"/>
          <a:chOff x="0" y="0"/>
          <a:chExt cx="0" cy="0"/>
        </a:xfrm>
      </p:grpSpPr>
      <p:sp>
        <p:nvSpPr>
          <p:cNvPr id="166" name="Google Shape;166;p25"/>
          <p:cNvSpPr/>
          <p:nvPr/>
        </p:nvSpPr>
        <p:spPr>
          <a:xfrm>
            <a:off x="-73650" y="-11150"/>
            <a:ext cx="9228900" cy="5218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5"/>
          <p:cNvSpPr/>
          <p:nvPr/>
        </p:nvSpPr>
        <p:spPr>
          <a:xfrm>
            <a:off x="1430400" y="653850"/>
            <a:ext cx="6283200" cy="383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5"/>
          <p:cNvSpPr txBox="1">
            <a:spLocks noGrp="1"/>
          </p:cNvSpPr>
          <p:nvPr>
            <p:ph type="title"/>
          </p:nvPr>
        </p:nvSpPr>
        <p:spPr>
          <a:xfrm>
            <a:off x="2675900" y="1220035"/>
            <a:ext cx="39261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0" name="Google Shape;170;p25"/>
          <p:cNvSpPr txBox="1">
            <a:spLocks noGrp="1"/>
          </p:cNvSpPr>
          <p:nvPr>
            <p:ph type="subTitle" idx="1"/>
          </p:nvPr>
        </p:nvSpPr>
        <p:spPr>
          <a:xfrm>
            <a:off x="2675901" y="2547750"/>
            <a:ext cx="3136200" cy="1941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83650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rgbClr val="FFFFFF"/>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1610650" y="1856275"/>
            <a:ext cx="6157800" cy="8757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extLst>
      <p:ext uri="{BB962C8B-B14F-4D97-AF65-F5344CB8AC3E}">
        <p14:creationId xmlns:p14="http://schemas.microsoft.com/office/powerpoint/2010/main" val="150305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719E3-C14E-4B59-BBD7-CFE410370EEC}" type="datetimeFigureOut">
              <a:rPr lang="en-GB" smtClean="0"/>
              <a:t>09/12/2020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7C4C82-5132-4444-BFF5-A68F93E274E6}" type="slidenum">
              <a:rPr lang="en-GB" smtClean="0"/>
              <a:t>‹#›</a:t>
            </a:fld>
            <a:endParaRPr lang="en-GB"/>
          </a:p>
        </p:txBody>
      </p:sp>
    </p:spTree>
    <p:extLst>
      <p:ext uri="{BB962C8B-B14F-4D97-AF65-F5344CB8AC3E}">
        <p14:creationId xmlns:p14="http://schemas.microsoft.com/office/powerpoint/2010/main" val="2291929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5">
  <p:cSld name="Title + text 5">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51920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22190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with frame ">
  <p:cSld name="Title slide with frame ">
    <p:bg>
      <p:bgPr>
        <a:solidFill>
          <a:srgbClr val="81ECEC"/>
        </a:solidFill>
        <a:effectLst/>
      </p:bgPr>
    </p:bg>
    <p:spTree>
      <p:nvGrpSpPr>
        <p:cNvPr id="1" name="Shape 171"/>
        <p:cNvGrpSpPr/>
        <p:nvPr/>
      </p:nvGrpSpPr>
      <p:grpSpPr>
        <a:xfrm>
          <a:off x="0" y="0"/>
          <a:ext cx="0" cy="0"/>
          <a:chOff x="0" y="0"/>
          <a:chExt cx="0" cy="0"/>
        </a:xfrm>
      </p:grpSpPr>
      <p:sp>
        <p:nvSpPr>
          <p:cNvPr id="172" name="Google Shape;172;p26"/>
          <p:cNvSpPr/>
          <p:nvPr/>
        </p:nvSpPr>
        <p:spPr>
          <a:xfrm>
            <a:off x="406950" y="416250"/>
            <a:ext cx="8330100" cy="4311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sz="1200">
                <a:solidFill>
                  <a:srgbClr val="FFFFFF"/>
                </a:solidFill>
                <a:latin typeface="Arvo"/>
                <a:ea typeface="Arvo"/>
                <a:cs typeface="Arvo"/>
                <a:sym typeface="Arvo"/>
              </a:defRPr>
            </a:lvl1pPr>
            <a:lvl2pPr lvl="1" rtl="0">
              <a:buNone/>
              <a:defRPr sz="1200">
                <a:solidFill>
                  <a:srgbClr val="FFFFFF"/>
                </a:solidFill>
                <a:latin typeface="Arvo"/>
                <a:ea typeface="Arvo"/>
                <a:cs typeface="Arvo"/>
                <a:sym typeface="Arvo"/>
              </a:defRPr>
            </a:lvl2pPr>
            <a:lvl3pPr lvl="2" rtl="0">
              <a:buNone/>
              <a:defRPr sz="1200">
                <a:solidFill>
                  <a:srgbClr val="FFFFFF"/>
                </a:solidFill>
                <a:latin typeface="Arvo"/>
                <a:ea typeface="Arvo"/>
                <a:cs typeface="Arvo"/>
                <a:sym typeface="Arvo"/>
              </a:defRPr>
            </a:lvl3pPr>
            <a:lvl4pPr lvl="3" rtl="0">
              <a:buNone/>
              <a:defRPr sz="1200">
                <a:solidFill>
                  <a:srgbClr val="FFFFFF"/>
                </a:solidFill>
                <a:latin typeface="Arvo"/>
                <a:ea typeface="Arvo"/>
                <a:cs typeface="Arvo"/>
                <a:sym typeface="Arvo"/>
              </a:defRPr>
            </a:lvl4pPr>
            <a:lvl5pPr lvl="4" rtl="0">
              <a:buNone/>
              <a:defRPr sz="1200">
                <a:solidFill>
                  <a:srgbClr val="FFFFFF"/>
                </a:solidFill>
                <a:latin typeface="Arvo"/>
                <a:ea typeface="Arvo"/>
                <a:cs typeface="Arvo"/>
                <a:sym typeface="Arvo"/>
              </a:defRPr>
            </a:lvl5pPr>
            <a:lvl6pPr lvl="5" rtl="0">
              <a:buNone/>
              <a:defRPr sz="1200">
                <a:solidFill>
                  <a:srgbClr val="FFFFFF"/>
                </a:solidFill>
                <a:latin typeface="Arvo"/>
                <a:ea typeface="Arvo"/>
                <a:cs typeface="Arvo"/>
                <a:sym typeface="Arvo"/>
              </a:defRPr>
            </a:lvl6pPr>
            <a:lvl7pPr lvl="6" rtl="0">
              <a:buNone/>
              <a:defRPr sz="1200">
                <a:solidFill>
                  <a:srgbClr val="FFFFFF"/>
                </a:solidFill>
                <a:latin typeface="Arvo"/>
                <a:ea typeface="Arvo"/>
                <a:cs typeface="Arvo"/>
                <a:sym typeface="Arvo"/>
              </a:defRPr>
            </a:lvl7pPr>
            <a:lvl8pPr lvl="7" rtl="0">
              <a:buNone/>
              <a:defRPr sz="1200">
                <a:solidFill>
                  <a:srgbClr val="FFFFFF"/>
                </a:solidFill>
                <a:latin typeface="Arvo"/>
                <a:ea typeface="Arvo"/>
                <a:cs typeface="Arvo"/>
                <a:sym typeface="Arvo"/>
              </a:defRPr>
            </a:lvl8pPr>
            <a:lvl9pPr lvl="8" rtl="0">
              <a:buNone/>
              <a:defRPr sz="1200">
                <a:solidFill>
                  <a:srgbClr val="FFFFFF"/>
                </a:solidFill>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a:p>
        </p:txBody>
      </p:sp>
      <p:sp>
        <p:nvSpPr>
          <p:cNvPr id="174" name="Google Shape;174;p26"/>
          <p:cNvSpPr txBox="1">
            <a:spLocks noGrp="1"/>
          </p:cNvSpPr>
          <p:nvPr>
            <p:ph type="title"/>
          </p:nvPr>
        </p:nvSpPr>
        <p:spPr>
          <a:xfrm>
            <a:off x="783525" y="1738050"/>
            <a:ext cx="2545800" cy="16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878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6" r:id="rId6"/>
    <p:sldLayoutId id="2147483660" r:id="rId7"/>
    <p:sldLayoutId id="2147483668" r:id="rId8"/>
    <p:sldLayoutId id="2147483670" r:id="rId9"/>
    <p:sldLayoutId id="2147483671" r:id="rId10"/>
    <p:sldLayoutId id="2147483672" r:id="rId11"/>
    <p:sldLayoutId id="2147483673" r:id="rId12"/>
    <p:sldLayoutId id="2147483675" r:id="rId13"/>
    <p:sldLayoutId id="214748367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3" name="Google Shape;207;p30">
            <a:extLst>
              <a:ext uri="{FF2B5EF4-FFF2-40B4-BE49-F238E27FC236}">
                <a16:creationId xmlns:a16="http://schemas.microsoft.com/office/drawing/2014/main" id="{F660D931-CBCD-49D3-B45E-ECA4A6CD194B}"/>
              </a:ext>
            </a:extLst>
          </p:cNvPr>
          <p:cNvSpPr/>
          <p:nvPr/>
        </p:nvSpPr>
        <p:spPr>
          <a:xfrm rot="16200000">
            <a:off x="7123235" y="416127"/>
            <a:ext cx="1057500" cy="1070700"/>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56ADD246-9C68-4355-B315-9F61D3B9E7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361239" y="1385680"/>
            <a:ext cx="4353956" cy="326546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67;p27">
            <a:extLst>
              <a:ext uri="{FF2B5EF4-FFF2-40B4-BE49-F238E27FC236}">
                <a16:creationId xmlns:a16="http://schemas.microsoft.com/office/drawing/2014/main" id="{34237873-70B9-4ABE-AE2D-200AE2B9AB70}"/>
              </a:ext>
            </a:extLst>
          </p:cNvPr>
          <p:cNvSpPr/>
          <p:nvPr/>
        </p:nvSpPr>
        <p:spPr>
          <a:xfrm>
            <a:off x="4638062" y="4253948"/>
            <a:ext cx="2087416" cy="889552"/>
          </a:xfrm>
          <a:prstGeom prst="rect">
            <a:avLst/>
          </a:prstGeom>
          <a:solidFill>
            <a:srgbClr val="CFC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4"/>
          <p:cNvSpPr/>
          <p:nvPr/>
        </p:nvSpPr>
        <p:spPr>
          <a:xfrm rot="5400000">
            <a:off x="1313125" y="-411123"/>
            <a:ext cx="3358800" cy="5026500"/>
          </a:xfrm>
          <a:prstGeom prst="rect">
            <a:avLst/>
          </a:prstGeom>
          <a:solidFill>
            <a:srgbClr val="908269">
              <a:alpha val="5882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4"/>
          <p:cNvSpPr txBox="1">
            <a:spLocks noGrp="1"/>
          </p:cNvSpPr>
          <p:nvPr>
            <p:ph type="subTitle" idx="1"/>
          </p:nvPr>
        </p:nvSpPr>
        <p:spPr>
          <a:xfrm>
            <a:off x="815547" y="2335145"/>
            <a:ext cx="4353956" cy="71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800" dirty="0">
                <a:solidFill>
                  <a:schemeClr val="lt1"/>
                </a:solidFill>
              </a:rPr>
              <a:t>— A Medical &amp; Psychiatric Perspective</a:t>
            </a:r>
            <a:endParaRPr sz="1800" dirty="0">
              <a:solidFill>
                <a:schemeClr val="lt1"/>
              </a:solidFill>
            </a:endParaRPr>
          </a:p>
        </p:txBody>
      </p:sp>
      <p:sp>
        <p:nvSpPr>
          <p:cNvPr id="126" name="Google Shape;126;p24"/>
          <p:cNvSpPr txBox="1">
            <a:spLocks noGrp="1"/>
          </p:cNvSpPr>
          <p:nvPr>
            <p:ph type="ctrTitle"/>
          </p:nvPr>
        </p:nvSpPr>
        <p:spPr>
          <a:xfrm>
            <a:off x="873923" y="552845"/>
            <a:ext cx="4592400" cy="17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solidFill>
                  <a:schemeClr val="lt1"/>
                </a:solidFill>
              </a:rPr>
              <a:t>DISSOCIATIVE</a:t>
            </a:r>
            <a:br>
              <a:rPr lang="en-GB" dirty="0">
                <a:solidFill>
                  <a:schemeClr val="lt1"/>
                </a:solidFill>
              </a:rPr>
            </a:br>
            <a:r>
              <a:rPr lang="en-GB" dirty="0">
                <a:solidFill>
                  <a:schemeClr val="lt1"/>
                </a:solidFill>
              </a:rPr>
              <a:t>SEIZURES</a:t>
            </a:r>
            <a:endParaRPr dirty="0">
              <a:solidFill>
                <a:schemeClr val="lt1"/>
              </a:solidFill>
              <a:latin typeface="Livvic"/>
              <a:ea typeface="Livvic"/>
              <a:cs typeface="Livvic"/>
              <a:sym typeface="Livvic"/>
            </a:endParaRPr>
          </a:p>
        </p:txBody>
      </p:sp>
      <p:sp>
        <p:nvSpPr>
          <p:cNvPr id="127" name="Google Shape;127;p24"/>
          <p:cNvSpPr/>
          <p:nvPr/>
        </p:nvSpPr>
        <p:spPr>
          <a:xfrm rot="-5400000" flipH="1">
            <a:off x="7354050" y="1991577"/>
            <a:ext cx="3358800" cy="221100"/>
          </a:xfrm>
          <a:prstGeom prst="rect">
            <a:avLst/>
          </a:prstGeom>
          <a:solidFill>
            <a:srgbClr val="908269">
              <a:alpha val="7490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018592" y="1790122"/>
            <a:ext cx="2954961" cy="572700"/>
          </a:xfrm>
        </p:spPr>
        <p:txBody>
          <a:bodyPr/>
          <a:lstStyle/>
          <a:p>
            <a:r>
              <a:rPr lang="en-GB" dirty="0"/>
              <a:t>AETIOLOGY</a:t>
            </a:r>
          </a:p>
        </p:txBody>
      </p:sp>
      <p:graphicFrame>
        <p:nvGraphicFramePr>
          <p:cNvPr id="3" name="Table 7">
            <a:extLst>
              <a:ext uri="{FF2B5EF4-FFF2-40B4-BE49-F238E27FC236}">
                <a16:creationId xmlns:a16="http://schemas.microsoft.com/office/drawing/2014/main" id="{3271BD6E-885D-4786-9C00-5E3EC3DD5237}"/>
              </a:ext>
            </a:extLst>
          </p:cNvPr>
          <p:cNvGraphicFramePr>
            <a:graphicFrameLocks noGrp="1"/>
          </p:cNvGraphicFramePr>
          <p:nvPr>
            <p:extLst>
              <p:ext uri="{D42A27DB-BD31-4B8C-83A1-F6EECF244321}">
                <p14:modId xmlns:p14="http://schemas.microsoft.com/office/powerpoint/2010/main" val="1482683051"/>
              </p:ext>
            </p:extLst>
          </p:nvPr>
        </p:nvGraphicFramePr>
        <p:xfrm>
          <a:off x="0" y="0"/>
          <a:ext cx="8113594" cy="5143499"/>
        </p:xfrm>
        <a:graphic>
          <a:graphicData uri="http://schemas.openxmlformats.org/drawingml/2006/table">
            <a:tbl>
              <a:tblPr firstRow="1" bandRow="1">
                <a:tableStyleId>{E9227044-2C83-4937-9647-9E5E52ED37A5}</a:tableStyleId>
              </a:tblPr>
              <a:tblGrid>
                <a:gridCol w="2010154">
                  <a:extLst>
                    <a:ext uri="{9D8B030D-6E8A-4147-A177-3AD203B41FA5}">
                      <a16:colId xmlns:a16="http://schemas.microsoft.com/office/drawing/2014/main" val="3137144574"/>
                    </a:ext>
                  </a:extLst>
                </a:gridCol>
                <a:gridCol w="3051720">
                  <a:extLst>
                    <a:ext uri="{9D8B030D-6E8A-4147-A177-3AD203B41FA5}">
                      <a16:colId xmlns:a16="http://schemas.microsoft.com/office/drawing/2014/main" val="1033656923"/>
                    </a:ext>
                  </a:extLst>
                </a:gridCol>
                <a:gridCol w="3051720">
                  <a:extLst>
                    <a:ext uri="{9D8B030D-6E8A-4147-A177-3AD203B41FA5}">
                      <a16:colId xmlns:a16="http://schemas.microsoft.com/office/drawing/2014/main" val="1195085682"/>
                    </a:ext>
                  </a:extLst>
                </a:gridCol>
              </a:tblGrid>
              <a:tr h="1165421">
                <a:tc>
                  <a:txBody>
                    <a:bodyPr/>
                    <a:lstStyle/>
                    <a:p>
                      <a:pPr algn="r"/>
                      <a:endParaRPr lang="en-GB" b="1" dirty="0">
                        <a:solidFill>
                          <a:schemeClr val="bg1"/>
                        </a:solidFill>
                        <a:latin typeface="Livvic"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a:txBody>
                    <a:bodyPr/>
                    <a:lstStyle/>
                    <a:p>
                      <a:pPr algn="l"/>
                      <a:r>
                        <a:rPr lang="en-GB" sz="1800" b="1" dirty="0">
                          <a:solidFill>
                            <a:schemeClr val="bg1"/>
                          </a:solidFill>
                          <a:latin typeface="Livvic" panose="020B0604020202020204" charset="0"/>
                        </a:rPr>
                        <a:t>Psychological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a:txBody>
                    <a:bodyPr/>
                    <a:lstStyle/>
                    <a:p>
                      <a:pPr algn="l"/>
                      <a:r>
                        <a:rPr lang="en-GB" sz="1800" b="1" dirty="0">
                          <a:solidFill>
                            <a:schemeClr val="bg1"/>
                          </a:solidFill>
                          <a:latin typeface="Livvic" panose="020B0604020202020204" charset="0"/>
                        </a:rPr>
                        <a:t>Social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extLst>
                  <a:ext uri="{0D108BD9-81ED-4DB2-BD59-A6C34878D82A}">
                    <a16:rowId xmlns:a16="http://schemas.microsoft.com/office/drawing/2014/main" val="3556360336"/>
                  </a:ext>
                </a:extLst>
              </a:tr>
              <a:tr h="1299192">
                <a:tc>
                  <a:txBody>
                    <a:bodyPr/>
                    <a:lstStyle/>
                    <a:p>
                      <a:pPr algn="r"/>
                      <a:r>
                        <a:rPr lang="en-GB" sz="1800" b="1" dirty="0">
                          <a:solidFill>
                            <a:schemeClr val="tx1">
                              <a:lumMod val="75000"/>
                            </a:schemeClr>
                          </a:solidFill>
                          <a:latin typeface="Livvic" panose="020B0604020202020204" charset="0"/>
                        </a:rPr>
                        <a:t>Predisposing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rowSpan="3">
                  <a:txBody>
                    <a:bodyPr/>
                    <a:lstStyle/>
                    <a:p>
                      <a:pPr marL="0" indent="0" algn="l">
                        <a:spcBef>
                          <a:spcPts val="1200"/>
                        </a:spcBef>
                        <a:spcAft>
                          <a:spcPts val="0"/>
                        </a:spcAft>
                        <a:buClr>
                          <a:schemeClr val="tx1"/>
                        </a:buClr>
                        <a:buSzPct val="120000"/>
                        <a:buFont typeface="Arial" panose="020B0604020202020204" pitchFamily="34" charset="0"/>
                        <a:buNone/>
                      </a:pPr>
                      <a:endParaRPr lang="en-GB" dirty="0">
                        <a:solidFill>
                          <a:schemeClr val="tx1"/>
                        </a:solidFill>
                        <a:latin typeface="Livvic Light" panose="020B0604020202020204" charset="0"/>
                      </a:endParaRPr>
                    </a:p>
                    <a:p>
                      <a:pPr marL="0" indent="0" algn="l">
                        <a:spcBef>
                          <a:spcPts val="1200"/>
                        </a:spcBef>
                        <a:spcAft>
                          <a:spcPts val="0"/>
                        </a:spcAft>
                        <a:buClr>
                          <a:schemeClr val="tx1"/>
                        </a:buClr>
                        <a:buSzPct val="120000"/>
                        <a:buFont typeface="Arial" panose="020B0604020202020204" pitchFamily="34" charset="0"/>
                        <a:buNone/>
                      </a:pPr>
                      <a:r>
                        <a:rPr lang="en-GB" dirty="0">
                          <a:solidFill>
                            <a:schemeClr val="tx1"/>
                          </a:solidFill>
                          <a:latin typeface="Livvic Light" panose="020B0604020202020204" charset="0"/>
                        </a:rPr>
                        <a:t>Acute ‘collapse’</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Panic attack</a:t>
                      </a:r>
                    </a:p>
                    <a:p>
                      <a:pPr marL="144000" marR="0" lvl="0" indent="-14400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Char char="•"/>
                        <a:tabLst/>
                        <a:defRPr/>
                      </a:pPr>
                      <a:r>
                        <a:rPr lang="en-GB" dirty="0">
                          <a:solidFill>
                            <a:schemeClr val="tx1"/>
                          </a:solidFill>
                          <a:latin typeface="Livvic Light" panose="020B0604020202020204" charset="0"/>
                        </a:rPr>
                        <a:t>Syncope </a:t>
                      </a:r>
                    </a:p>
                    <a:p>
                      <a:pPr marL="144000" marR="0" lvl="0" indent="-14400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Char char="•"/>
                        <a:tabLst/>
                        <a:defRPr/>
                      </a:pPr>
                      <a:r>
                        <a:rPr lang="en-GB" dirty="0">
                          <a:solidFill>
                            <a:schemeClr val="tx1"/>
                          </a:solidFill>
                          <a:latin typeface="Livvic Light" panose="020B0604020202020204" charset="0"/>
                        </a:rPr>
                        <a:t>Head injury</a:t>
                      </a:r>
                    </a:p>
                    <a:p>
                      <a:pPr marL="0" marR="0" lvl="0" indent="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None/>
                        <a:tabLst/>
                        <a:defRPr/>
                      </a:pPr>
                      <a:endParaRPr lang="en-GB" dirty="0">
                        <a:solidFill>
                          <a:schemeClr val="tx1"/>
                        </a:solidFill>
                        <a:latin typeface="Livvic Light" panose="020B0604020202020204" charset="0"/>
                      </a:endParaRPr>
                    </a:p>
                    <a:p>
                      <a:pPr marL="0" marR="0" lvl="0" indent="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None/>
                        <a:tabLst/>
                        <a:defRPr/>
                      </a:pPr>
                      <a:endParaRPr lang="en-GB" dirty="0">
                        <a:solidFill>
                          <a:schemeClr val="tx1"/>
                        </a:solidFill>
                        <a:latin typeface="Livvic Light" panose="020B0604020202020204" charset="0"/>
                      </a:endParaRPr>
                    </a:p>
                    <a:p>
                      <a:pPr marL="0" marR="0" lvl="0" indent="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None/>
                        <a:tabLst/>
                        <a:defRPr/>
                      </a:pPr>
                      <a:endParaRPr lang="en-GB" dirty="0">
                        <a:solidFill>
                          <a:schemeClr val="tx1"/>
                        </a:solidFill>
                        <a:latin typeface="Livvic Light" panose="020B0604020202020204" charset="0"/>
                      </a:endParaRPr>
                    </a:p>
                  </a:txBody>
                  <a:tcPr marL="137160" marR="137160" marT="137160" marB="1371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89C86"/>
                    </a:solidFill>
                  </a:tcPr>
                </a:tc>
                <a:tc rowSpan="3">
                  <a:txBody>
                    <a:bodyPr/>
                    <a:lstStyle/>
                    <a:p>
                      <a:pPr marL="0" indent="0" algn="l">
                        <a:spcBef>
                          <a:spcPts val="1200"/>
                        </a:spcBef>
                        <a:spcAft>
                          <a:spcPts val="0"/>
                        </a:spcAft>
                        <a:buClr>
                          <a:schemeClr val="tx1"/>
                        </a:buClr>
                        <a:buSzPct val="120000"/>
                        <a:buFont typeface="Arial" panose="020B0604020202020204" pitchFamily="34" charset="0"/>
                        <a:buNone/>
                      </a:pPr>
                      <a:endParaRPr lang="en-GB" dirty="0">
                        <a:solidFill>
                          <a:schemeClr val="tx1"/>
                        </a:solidFill>
                        <a:latin typeface="Livvic Light" panose="020B0604020202020204" charset="0"/>
                      </a:endParaRPr>
                    </a:p>
                    <a:p>
                      <a:pPr marL="0" indent="0" algn="l">
                        <a:spcBef>
                          <a:spcPts val="1200"/>
                        </a:spcBef>
                        <a:spcAft>
                          <a:spcPts val="0"/>
                        </a:spcAft>
                        <a:buClr>
                          <a:schemeClr val="tx1"/>
                        </a:buClr>
                        <a:buSzPct val="120000"/>
                        <a:buFont typeface="Arial" panose="020B0604020202020204" pitchFamily="34" charset="0"/>
                        <a:buNone/>
                      </a:pPr>
                      <a:r>
                        <a:rPr lang="en-GB" dirty="0">
                          <a:solidFill>
                            <a:schemeClr val="tx1"/>
                          </a:solidFill>
                          <a:latin typeface="Livvic Light" panose="020B0604020202020204" charset="0"/>
                        </a:rPr>
                        <a:t>Adverse life events but may not be recalled</a:t>
                      </a:r>
                      <a:endParaRPr lang="en-GB" dirty="0"/>
                    </a:p>
                  </a:txBody>
                  <a:tcPr marL="137160" marR="137160" marT="137160" marB="1371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FC3AC"/>
                    </a:solidFill>
                  </a:tcPr>
                </a:tc>
                <a:extLst>
                  <a:ext uri="{0D108BD9-81ED-4DB2-BD59-A6C34878D82A}">
                    <a16:rowId xmlns:a16="http://schemas.microsoft.com/office/drawing/2014/main" val="3348332388"/>
                  </a:ext>
                </a:extLst>
              </a:tr>
              <a:tr h="1299192">
                <a:tc>
                  <a:txBody>
                    <a:bodyPr/>
                    <a:lstStyle/>
                    <a:p>
                      <a:pPr algn="r"/>
                      <a:r>
                        <a:rPr lang="en-GB" sz="1800" b="1" dirty="0">
                          <a:solidFill>
                            <a:schemeClr val="bg1"/>
                          </a:solidFill>
                          <a:latin typeface="Livvic" panose="020B0604020202020204" charset="0"/>
                        </a:rPr>
                        <a:t>Precipitating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vMerge="1">
                  <a:txBody>
                    <a:bodyPr/>
                    <a:lstStyle/>
                    <a:p>
                      <a:pPr algn="l"/>
                      <a:endParaRPr lang="en-GB" dirty="0">
                        <a:solidFill>
                          <a:schemeClr val="tx1"/>
                        </a:solidFill>
                        <a:latin typeface="Livvic Light"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3583919262"/>
                  </a:ext>
                </a:extLst>
              </a:tr>
              <a:tr h="1379694">
                <a:tc>
                  <a:txBody>
                    <a:bodyPr/>
                    <a:lstStyle/>
                    <a:p>
                      <a:pPr algn="r"/>
                      <a:r>
                        <a:rPr lang="en-GB" sz="1800" b="1" dirty="0">
                          <a:solidFill>
                            <a:schemeClr val="tx1">
                              <a:lumMod val="75000"/>
                            </a:schemeClr>
                          </a:solidFill>
                          <a:latin typeface="Livvic" panose="020B0604020202020204" charset="0"/>
                        </a:rPr>
                        <a:t>Maintaining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vMerge="1">
                  <a:txBody>
                    <a:bodyPr/>
                    <a:lstStyle/>
                    <a:p>
                      <a:pPr algn="l"/>
                      <a:endParaRPr lang="en-GB" dirty="0">
                        <a:solidFill>
                          <a:schemeClr val="tx1"/>
                        </a:solidFill>
                        <a:latin typeface="Livvic Light"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787949039"/>
                  </a:ext>
                </a:extLst>
              </a:tr>
            </a:tbl>
          </a:graphicData>
        </a:graphic>
      </p:graphicFrame>
    </p:spTree>
    <p:extLst>
      <p:ext uri="{BB962C8B-B14F-4D97-AF65-F5344CB8AC3E}">
        <p14:creationId xmlns:p14="http://schemas.microsoft.com/office/powerpoint/2010/main" val="2877675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018592" y="1790122"/>
            <a:ext cx="2954961" cy="572700"/>
          </a:xfrm>
        </p:spPr>
        <p:txBody>
          <a:bodyPr/>
          <a:lstStyle/>
          <a:p>
            <a:r>
              <a:rPr lang="en-GB" dirty="0"/>
              <a:t>AETIOLOGY</a:t>
            </a:r>
          </a:p>
        </p:txBody>
      </p:sp>
      <p:graphicFrame>
        <p:nvGraphicFramePr>
          <p:cNvPr id="3" name="Table 7">
            <a:extLst>
              <a:ext uri="{FF2B5EF4-FFF2-40B4-BE49-F238E27FC236}">
                <a16:creationId xmlns:a16="http://schemas.microsoft.com/office/drawing/2014/main" id="{3271BD6E-885D-4786-9C00-5E3EC3DD5237}"/>
              </a:ext>
            </a:extLst>
          </p:cNvPr>
          <p:cNvGraphicFramePr>
            <a:graphicFrameLocks noGrp="1"/>
          </p:cNvGraphicFramePr>
          <p:nvPr>
            <p:extLst>
              <p:ext uri="{D42A27DB-BD31-4B8C-83A1-F6EECF244321}">
                <p14:modId xmlns:p14="http://schemas.microsoft.com/office/powerpoint/2010/main" val="93689394"/>
              </p:ext>
            </p:extLst>
          </p:nvPr>
        </p:nvGraphicFramePr>
        <p:xfrm>
          <a:off x="0" y="0"/>
          <a:ext cx="8113594" cy="5143499"/>
        </p:xfrm>
        <a:graphic>
          <a:graphicData uri="http://schemas.openxmlformats.org/drawingml/2006/table">
            <a:tbl>
              <a:tblPr firstRow="1" bandRow="1">
                <a:tableStyleId>{E9227044-2C83-4937-9647-9E5E52ED37A5}</a:tableStyleId>
              </a:tblPr>
              <a:tblGrid>
                <a:gridCol w="2010154">
                  <a:extLst>
                    <a:ext uri="{9D8B030D-6E8A-4147-A177-3AD203B41FA5}">
                      <a16:colId xmlns:a16="http://schemas.microsoft.com/office/drawing/2014/main" val="3137144574"/>
                    </a:ext>
                  </a:extLst>
                </a:gridCol>
                <a:gridCol w="3107756">
                  <a:extLst>
                    <a:ext uri="{9D8B030D-6E8A-4147-A177-3AD203B41FA5}">
                      <a16:colId xmlns:a16="http://schemas.microsoft.com/office/drawing/2014/main" val="1033656923"/>
                    </a:ext>
                  </a:extLst>
                </a:gridCol>
                <a:gridCol w="2995684">
                  <a:extLst>
                    <a:ext uri="{9D8B030D-6E8A-4147-A177-3AD203B41FA5}">
                      <a16:colId xmlns:a16="http://schemas.microsoft.com/office/drawing/2014/main" val="1195085682"/>
                    </a:ext>
                  </a:extLst>
                </a:gridCol>
              </a:tblGrid>
              <a:tr h="1165421">
                <a:tc>
                  <a:txBody>
                    <a:bodyPr/>
                    <a:lstStyle/>
                    <a:p>
                      <a:pPr algn="r"/>
                      <a:endParaRPr lang="en-GB" b="1" dirty="0">
                        <a:solidFill>
                          <a:schemeClr val="bg1"/>
                        </a:solidFill>
                        <a:latin typeface="Livvic"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a:txBody>
                    <a:bodyPr/>
                    <a:lstStyle/>
                    <a:p>
                      <a:pPr algn="l"/>
                      <a:r>
                        <a:rPr lang="en-GB" sz="1800" b="1" dirty="0">
                          <a:solidFill>
                            <a:schemeClr val="bg1"/>
                          </a:solidFill>
                          <a:latin typeface="Livvic" panose="020B0604020202020204" charset="0"/>
                        </a:rPr>
                        <a:t>Psychological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a:txBody>
                    <a:bodyPr/>
                    <a:lstStyle/>
                    <a:p>
                      <a:pPr algn="l"/>
                      <a:r>
                        <a:rPr lang="en-GB" sz="1800" b="1" dirty="0">
                          <a:solidFill>
                            <a:schemeClr val="bg1"/>
                          </a:solidFill>
                          <a:latin typeface="Livvic" panose="020B0604020202020204" charset="0"/>
                        </a:rPr>
                        <a:t>Social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extLst>
                  <a:ext uri="{0D108BD9-81ED-4DB2-BD59-A6C34878D82A}">
                    <a16:rowId xmlns:a16="http://schemas.microsoft.com/office/drawing/2014/main" val="3556360336"/>
                  </a:ext>
                </a:extLst>
              </a:tr>
              <a:tr h="1299192">
                <a:tc>
                  <a:txBody>
                    <a:bodyPr/>
                    <a:lstStyle/>
                    <a:p>
                      <a:pPr algn="r"/>
                      <a:r>
                        <a:rPr lang="en-GB" sz="1800" b="1" dirty="0">
                          <a:solidFill>
                            <a:schemeClr val="tx1">
                              <a:lumMod val="75000"/>
                            </a:schemeClr>
                          </a:solidFill>
                          <a:latin typeface="Livvic" panose="020B0604020202020204" charset="0"/>
                        </a:rPr>
                        <a:t>Predisposing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rowSpan="3">
                  <a:txBody>
                    <a:bodyPr/>
                    <a:lstStyle/>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Neural pathway habituation</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Struggling to accept diagnosis</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Avoidant / safety behaviours</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Protective effect of dissociation</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Triggering dependence</a:t>
                      </a:r>
                    </a:p>
                  </a:txBody>
                  <a:tcPr marL="137160" marR="137160" marT="137160" marB="1371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89C86"/>
                    </a:solidFill>
                  </a:tcPr>
                </a:tc>
                <a:tc rowSpan="3">
                  <a:txBody>
                    <a:bodyPr/>
                    <a:lstStyle/>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Carers role</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Fear of responsibilities of being ‘well’</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Financial benefits</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Delayed diagnosis</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Unclear explanations</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Inconsistent messages</a:t>
                      </a:r>
                      <a:endParaRPr lang="en-GB" dirty="0"/>
                    </a:p>
                  </a:txBody>
                  <a:tcPr marL="137160" marR="137160" marT="137160" marB="1371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FC3AC"/>
                    </a:solidFill>
                  </a:tcPr>
                </a:tc>
                <a:extLst>
                  <a:ext uri="{0D108BD9-81ED-4DB2-BD59-A6C34878D82A}">
                    <a16:rowId xmlns:a16="http://schemas.microsoft.com/office/drawing/2014/main" val="3348332388"/>
                  </a:ext>
                </a:extLst>
              </a:tr>
              <a:tr h="1299192">
                <a:tc>
                  <a:txBody>
                    <a:bodyPr/>
                    <a:lstStyle/>
                    <a:p>
                      <a:pPr algn="r"/>
                      <a:r>
                        <a:rPr lang="en-GB" sz="1800" b="1" dirty="0">
                          <a:solidFill>
                            <a:schemeClr val="tx1">
                              <a:lumMod val="75000"/>
                            </a:schemeClr>
                          </a:solidFill>
                          <a:latin typeface="Livvic" panose="020B0604020202020204" charset="0"/>
                        </a:rPr>
                        <a:t>Precipitating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vMerge="1">
                  <a:txBody>
                    <a:bodyPr/>
                    <a:lstStyle/>
                    <a:p>
                      <a:pPr algn="l"/>
                      <a:endParaRPr lang="en-GB" dirty="0">
                        <a:solidFill>
                          <a:schemeClr val="tx1"/>
                        </a:solidFill>
                        <a:latin typeface="Livvic Light"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3583919262"/>
                  </a:ext>
                </a:extLst>
              </a:tr>
              <a:tr h="1379694">
                <a:tc>
                  <a:txBody>
                    <a:bodyPr/>
                    <a:lstStyle/>
                    <a:p>
                      <a:pPr algn="r"/>
                      <a:r>
                        <a:rPr lang="en-GB" sz="1800" b="1" dirty="0">
                          <a:solidFill>
                            <a:schemeClr val="bg1"/>
                          </a:solidFill>
                          <a:latin typeface="Livvic" panose="020B0604020202020204" charset="0"/>
                        </a:rPr>
                        <a:t>Maintaining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vMerge="1">
                  <a:txBody>
                    <a:bodyPr/>
                    <a:lstStyle/>
                    <a:p>
                      <a:pPr algn="l"/>
                      <a:endParaRPr lang="en-GB" dirty="0">
                        <a:solidFill>
                          <a:schemeClr val="tx1"/>
                        </a:solidFill>
                        <a:latin typeface="Livvic Light"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787949039"/>
                  </a:ext>
                </a:extLst>
              </a:tr>
            </a:tbl>
          </a:graphicData>
        </a:graphic>
      </p:graphicFrame>
    </p:spTree>
    <p:extLst>
      <p:ext uri="{BB962C8B-B14F-4D97-AF65-F5344CB8AC3E}">
        <p14:creationId xmlns:p14="http://schemas.microsoft.com/office/powerpoint/2010/main" val="164334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Google Shape;541;p47">
            <a:extLst>
              <a:ext uri="{FF2B5EF4-FFF2-40B4-BE49-F238E27FC236}">
                <a16:creationId xmlns:a16="http://schemas.microsoft.com/office/drawing/2014/main" id="{D619A8A5-A79A-46D9-96A8-35ADE28223C0}"/>
              </a:ext>
            </a:extLst>
          </p:cNvPr>
          <p:cNvSpPr/>
          <p:nvPr/>
        </p:nvSpPr>
        <p:spPr>
          <a:xfrm>
            <a:off x="357200" y="274200"/>
            <a:ext cx="1329600" cy="4370100"/>
          </a:xfrm>
          <a:prstGeom prst="rect">
            <a:avLst/>
          </a:prstGeom>
          <a:solidFill>
            <a:srgbClr val="CFC3AC">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5"/>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CLINICAL FEATURES</a:t>
            </a:r>
            <a:endParaRPr dirty="0"/>
          </a:p>
        </p:txBody>
      </p:sp>
      <p:sp>
        <p:nvSpPr>
          <p:cNvPr id="133" name="Google Shape;133;p25"/>
          <p:cNvSpPr txBox="1">
            <a:spLocks noGrp="1"/>
          </p:cNvSpPr>
          <p:nvPr>
            <p:ph type="subTitle" idx="4294967295"/>
          </p:nvPr>
        </p:nvSpPr>
        <p:spPr>
          <a:xfrm flipH="1">
            <a:off x="913357" y="540000"/>
            <a:ext cx="6745145" cy="4024200"/>
          </a:xfrm>
          <a:prstGeom prst="rect">
            <a:avLst/>
          </a:prstGeom>
        </p:spPr>
        <p:txBody>
          <a:bodyPr spcFirstLastPara="1" wrap="square" lIns="91425" tIns="91425" rIns="91425" bIns="91425" anchor="t" anchorCtr="0">
            <a:noAutofit/>
          </a:bodyPr>
          <a:lstStyle/>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Involuntary / unconscious symptom generation </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Often in front of witnesses / medical settings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Symptoms of autonomic arousal / panic disorder at seizure onset</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Very frequent, often prolonged duration ( &gt; 2 mins )</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Abrupt recovery </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Ability to recall ictal events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Rapid, shallow, irregular post-ictal breathing c/w deep, regular, stertorous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Lactate, prolactin and CK usually not elevated</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1600"/>
              </a:spcBef>
              <a:spcAft>
                <a:spcPts val="1600"/>
              </a:spcAft>
              <a:buNone/>
            </a:pPr>
            <a:endParaRPr dirty="0"/>
          </a:p>
        </p:txBody>
      </p:sp>
      <p:sp>
        <p:nvSpPr>
          <p:cNvPr id="134" name="Google Shape;134;p25"/>
          <p:cNvSpPr/>
          <p:nvPr/>
        </p:nvSpPr>
        <p:spPr>
          <a:xfrm rot="-5400000" flipH="1">
            <a:off x="93381" y="-93332"/>
            <a:ext cx="617034" cy="8036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398150"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71" name="Google Shape;371;p40"/>
          <p:cNvSpPr txBox="1">
            <a:spLocks noGrp="1"/>
          </p:cNvSpPr>
          <p:nvPr>
            <p:ph type="ctrTitle"/>
          </p:nvPr>
        </p:nvSpPr>
        <p:spPr>
          <a:xfrm rot="5400000">
            <a:off x="6440366" y="2444675"/>
            <a:ext cx="45101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COMPARATIVE SEMIOLOGY</a:t>
            </a:r>
            <a:endParaRPr dirty="0"/>
          </a:p>
        </p:txBody>
      </p:sp>
      <p:graphicFrame>
        <p:nvGraphicFramePr>
          <p:cNvPr id="8" name="Table 4">
            <a:extLst>
              <a:ext uri="{FF2B5EF4-FFF2-40B4-BE49-F238E27FC236}">
                <a16:creationId xmlns:a16="http://schemas.microsoft.com/office/drawing/2014/main" id="{11607FA9-3387-416C-89D0-BCCA61CC6288}"/>
              </a:ext>
            </a:extLst>
          </p:cNvPr>
          <p:cNvGraphicFramePr>
            <a:graphicFrameLocks/>
          </p:cNvGraphicFramePr>
          <p:nvPr>
            <p:extLst>
              <p:ext uri="{D42A27DB-BD31-4B8C-83A1-F6EECF244321}">
                <p14:modId xmlns:p14="http://schemas.microsoft.com/office/powerpoint/2010/main" val="3947522394"/>
              </p:ext>
            </p:extLst>
          </p:nvPr>
        </p:nvGraphicFramePr>
        <p:xfrm>
          <a:off x="0" y="0"/>
          <a:ext cx="7715252" cy="5143495"/>
        </p:xfrm>
        <a:graphic>
          <a:graphicData uri="http://schemas.openxmlformats.org/drawingml/2006/table">
            <a:tbl>
              <a:tblPr firstRow="1" bandRow="1">
                <a:tableStyleId>{5C22544A-7EE6-4342-B048-85BDC9FD1C3A}</a:tableStyleId>
              </a:tblPr>
              <a:tblGrid>
                <a:gridCol w="645280">
                  <a:extLst>
                    <a:ext uri="{9D8B030D-6E8A-4147-A177-3AD203B41FA5}">
                      <a16:colId xmlns:a16="http://schemas.microsoft.com/office/drawing/2014/main" val="894934129"/>
                    </a:ext>
                  </a:extLst>
                </a:gridCol>
                <a:gridCol w="4041020">
                  <a:extLst>
                    <a:ext uri="{9D8B030D-6E8A-4147-A177-3AD203B41FA5}">
                      <a16:colId xmlns:a16="http://schemas.microsoft.com/office/drawing/2014/main" val="2603636416"/>
                    </a:ext>
                  </a:extLst>
                </a:gridCol>
                <a:gridCol w="1514476">
                  <a:extLst>
                    <a:ext uri="{9D8B030D-6E8A-4147-A177-3AD203B41FA5}">
                      <a16:colId xmlns:a16="http://schemas.microsoft.com/office/drawing/2014/main" val="3085399861"/>
                    </a:ext>
                  </a:extLst>
                </a:gridCol>
                <a:gridCol w="1514476">
                  <a:extLst>
                    <a:ext uri="{9D8B030D-6E8A-4147-A177-3AD203B41FA5}">
                      <a16:colId xmlns:a16="http://schemas.microsoft.com/office/drawing/2014/main" val="4020580568"/>
                    </a:ext>
                  </a:extLst>
                </a:gridCol>
              </a:tblGrid>
              <a:tr h="378759">
                <a:tc gridSpan="2">
                  <a:txBody>
                    <a:bodyPr/>
                    <a:lstStyle/>
                    <a:p>
                      <a:pPr algn="r"/>
                      <a:r>
                        <a:rPr lang="en-GB" sz="1800" dirty="0">
                          <a:latin typeface="Livvic" panose="020B0604020202020204" charset="0"/>
                          <a:cs typeface="Catamaran Thin" panose="020B0604020202020204" charset="0"/>
                        </a:rPr>
                        <a:t>Clinical Feature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3030"/>
                    </a:solidFill>
                  </a:tcPr>
                </a:tc>
                <a:tc hMerge="1">
                  <a:txBody>
                    <a:bodyPr/>
                    <a:lstStyle/>
                    <a:p>
                      <a:endParaRPr lang="en-GB" sz="1800" dirty="0">
                        <a:latin typeface="Livvic" panose="020B0604020202020204" charset="0"/>
                        <a:cs typeface="Catamaran Thin"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3030"/>
                    </a:solidFill>
                  </a:tcPr>
                </a:tc>
                <a:tc>
                  <a:txBody>
                    <a:bodyPr/>
                    <a:lstStyle/>
                    <a:p>
                      <a:pPr algn="r"/>
                      <a:r>
                        <a:rPr lang="en-GB" sz="1800" dirty="0">
                          <a:latin typeface="Livvic" panose="020B0604020202020204" charset="0"/>
                          <a:cs typeface="Catamaran Thin" panose="020B0604020202020204" charset="0"/>
                        </a:rPr>
                        <a:t>DS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3030"/>
                    </a:solidFill>
                  </a:tcPr>
                </a:tc>
                <a:tc>
                  <a:txBody>
                    <a:bodyPr/>
                    <a:lstStyle/>
                    <a:p>
                      <a:pPr algn="r"/>
                      <a:r>
                        <a:rPr lang="en-GB" sz="1800" dirty="0">
                          <a:latin typeface="Livvic" panose="020B0604020202020204" charset="0"/>
                          <a:cs typeface="Catamaran Thin" panose="020B0604020202020204" charset="0"/>
                        </a:rPr>
                        <a:t>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3030"/>
                    </a:solidFill>
                  </a:tcPr>
                </a:tc>
                <a:extLst>
                  <a:ext uri="{0D108BD9-81ED-4DB2-BD59-A6C34878D82A}">
                    <a16:rowId xmlns:a16="http://schemas.microsoft.com/office/drawing/2014/main" val="1374588428"/>
                  </a:ext>
                </a:extLst>
              </a:tr>
              <a:tr h="297796">
                <a:tc gridSpan="2">
                  <a:txBody>
                    <a:bodyPr/>
                    <a:lstStyle/>
                    <a:p>
                      <a:pPr algn="r"/>
                      <a:r>
                        <a:rPr lang="en-GB" sz="1200" b="1" dirty="0">
                          <a:latin typeface="Livvic" panose="020B0604020202020204" charset="0"/>
                          <a:cs typeface="Catamaran Thin" panose="020B0604020202020204" charset="0"/>
                        </a:rPr>
                        <a:t>Duration &gt; 2 mins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pPr algn="r"/>
                      <a:endParaRPr lang="en-GB" sz="1200" b="1" dirty="0">
                        <a:latin typeface="Livvic" panose="020B0604020202020204" charset="0"/>
                        <a:cs typeface="Catamaran Thin" panose="020B060402020202020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Common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Rare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4075276"/>
                  </a:ext>
                </a:extLst>
              </a:tr>
              <a:tr h="297796">
                <a:tc gridSpan="2">
                  <a:txBody>
                    <a:bodyPr/>
                    <a:lstStyle/>
                    <a:p>
                      <a:pPr algn="r"/>
                      <a:r>
                        <a:rPr lang="en-GB" sz="1200" b="1" dirty="0">
                          <a:latin typeface="Livvic" panose="020B0604020202020204" charset="0"/>
                          <a:cs typeface="Catamaran Thin" panose="020B0604020202020204" charset="0"/>
                        </a:rPr>
                        <a:t>Recall for period of unresponsiveness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pPr algn="r"/>
                      <a:endParaRPr lang="en-GB" sz="1200" b="1" dirty="0">
                        <a:latin typeface="Livvic" panose="020B0604020202020204" charset="0"/>
                        <a:cs typeface="Catamaran Thin"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Very 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8155365"/>
                  </a:ext>
                </a:extLst>
              </a:tr>
              <a:tr h="297796">
                <a:tc rowSpan="8">
                  <a:txBody>
                    <a:bodyPr/>
                    <a:lstStyle/>
                    <a:p>
                      <a:pPr algn="ctr"/>
                      <a:r>
                        <a:rPr lang="en-GB" sz="1200" b="0" dirty="0">
                          <a:latin typeface="Livvic" panose="020B0604020202020204" charset="0"/>
                          <a:cs typeface="Catamaran Thin" panose="020B0604020202020204" charset="0"/>
                        </a:rPr>
                        <a:t>Motor Features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b="1" dirty="0">
                          <a:latin typeface="Livvic" panose="020B0604020202020204" charset="0"/>
                          <a:cs typeface="Catamaran Thin" panose="020B0604020202020204" charset="0"/>
                        </a:rPr>
                        <a:t>Gradual onset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67530"/>
                  </a:ext>
                </a:extLst>
              </a:tr>
              <a:tr h="297796">
                <a:tc vMerge="1">
                  <a:txBody>
                    <a:bodyPr/>
                    <a:lstStyle/>
                    <a:p>
                      <a:endParaRPr lang="en-GB" dirty="0"/>
                    </a:p>
                  </a:txBody>
                  <a:tcPr/>
                </a:tc>
                <a:tc>
                  <a:txBody>
                    <a:bodyPr/>
                    <a:lstStyle/>
                    <a:p>
                      <a:pPr algn="r"/>
                      <a:r>
                        <a:rPr lang="en-GB" sz="1200" b="1" dirty="0">
                          <a:latin typeface="Livvic" panose="020B0604020202020204" charset="0"/>
                          <a:cs typeface="Catamaran Thin" panose="020B0604020202020204" charset="0"/>
                        </a:rPr>
                        <a:t>Eyes closed / resistance to eyelid opening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58377297"/>
                  </a:ext>
                </a:extLst>
              </a:tr>
              <a:tr h="297796">
                <a:tc vMerge="1">
                  <a:txBody>
                    <a:bodyPr/>
                    <a:lstStyle/>
                    <a:p>
                      <a:endParaRPr lang="en-GB" dirty="0"/>
                    </a:p>
                  </a:txBody>
                  <a:tcPr/>
                </a:tc>
                <a:tc>
                  <a:txBody>
                    <a:bodyPr/>
                    <a:lstStyle/>
                    <a:p>
                      <a:pPr algn="r"/>
                      <a:r>
                        <a:rPr lang="en-GB" sz="1200" dirty="0">
                          <a:latin typeface="Livvic" panose="020B0604020202020204" charset="0"/>
                          <a:cs typeface="Catamaran Thin" panose="020B0604020202020204" charset="0"/>
                        </a:rPr>
                        <a:t>Writhing / violent thrashing movements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6188372"/>
                  </a:ext>
                </a:extLst>
              </a:tr>
              <a:tr h="297796">
                <a:tc vMerge="1">
                  <a:txBody>
                    <a:bodyPr/>
                    <a:lstStyle/>
                    <a:p>
                      <a:endParaRPr lang="en-GB" dirty="0"/>
                    </a:p>
                  </a:txBody>
                  <a:tcPr/>
                </a:tc>
                <a:tc>
                  <a:txBody>
                    <a:bodyPr/>
                    <a:lstStyle/>
                    <a:p>
                      <a:pPr algn="r"/>
                      <a:r>
                        <a:rPr lang="en-GB" sz="1200" b="1" dirty="0">
                          <a:latin typeface="Livvic" panose="020B0604020202020204" charset="0"/>
                          <a:cs typeface="Catamaran Thin" panose="020B0604020202020204" charset="0"/>
                        </a:rPr>
                        <a:t>Asynchronous (e.g. side-to-side head) movements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5283046"/>
                  </a:ext>
                </a:extLst>
              </a:tr>
              <a:tr h="297796">
                <a:tc vMerge="1">
                  <a:txBody>
                    <a:bodyPr/>
                    <a:lstStyle/>
                    <a:p>
                      <a:endParaRPr lang="en-GB" dirty="0"/>
                    </a:p>
                  </a:txBody>
                  <a:tcPr/>
                </a:tc>
                <a:tc>
                  <a:txBody>
                    <a:bodyPr/>
                    <a:lstStyle/>
                    <a:p>
                      <a:pPr algn="r"/>
                      <a:r>
                        <a:rPr lang="en-GB" sz="1200" dirty="0">
                          <a:latin typeface="Livvic" panose="020B0604020202020204" charset="0"/>
                          <a:cs typeface="Catamaran Thin" panose="020B0604020202020204" charset="0"/>
                        </a:rPr>
                        <a:t>Pelvic thrusting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Occasional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19428"/>
                  </a:ext>
                </a:extLst>
              </a:tr>
              <a:tr h="297796">
                <a:tc vMerge="1">
                  <a:txBody>
                    <a:bodyPr/>
                    <a:lstStyle/>
                    <a:p>
                      <a:endParaRPr lang="en-GB" dirty="0"/>
                    </a:p>
                  </a:txBody>
                  <a:tcPr/>
                </a:tc>
                <a:tc>
                  <a:txBody>
                    <a:bodyPr/>
                    <a:lstStyle/>
                    <a:p>
                      <a:pPr algn="r"/>
                      <a:r>
                        <a:rPr lang="en-GB" sz="1200" dirty="0" err="1">
                          <a:latin typeface="Livvic" panose="020B0604020202020204" charset="0"/>
                          <a:cs typeface="Catamaran Thin" panose="020B0604020202020204" charset="0"/>
                        </a:rPr>
                        <a:t>Opisthotonus</a:t>
                      </a:r>
                      <a:r>
                        <a:rPr lang="en-GB" sz="1200" dirty="0">
                          <a:latin typeface="Livvic" panose="020B0604020202020204" charset="0"/>
                          <a:cs typeface="Catamaran Thin" panose="020B0604020202020204" charset="0"/>
                        </a:rPr>
                        <a:t>, ‘arc de cercle’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Occasional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Very 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3082848"/>
                  </a:ext>
                </a:extLst>
              </a:tr>
              <a:tr h="297796">
                <a:tc vMerge="1">
                  <a:txBody>
                    <a:bodyPr/>
                    <a:lstStyle/>
                    <a:p>
                      <a:endParaRPr lang="en-GB" dirty="0"/>
                    </a:p>
                  </a:txBody>
                  <a:tcPr/>
                </a:tc>
                <a:tc>
                  <a:txBody>
                    <a:bodyPr/>
                    <a:lstStyle/>
                    <a:p>
                      <a:pPr algn="r"/>
                      <a:r>
                        <a:rPr lang="en-GB" sz="1200" b="1" dirty="0">
                          <a:latin typeface="Livvic" panose="020B0604020202020204" charset="0"/>
                          <a:cs typeface="Catamaran Thin" panose="020B0604020202020204" charset="0"/>
                        </a:rPr>
                        <a:t>Fluctuating ‘waxing and waning’ course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a:latin typeface="Livvic Light" panose="020B0604020202020204" charset="0"/>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Livvic Light" panose="020B0604020202020204" charset="0"/>
                          <a:ea typeface="+mn-ea"/>
                          <a:cs typeface="Catamaran Thin" panose="020B0604020202020204" charset="0"/>
                        </a:rPr>
                        <a:t>Very 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3775175"/>
                  </a:ext>
                </a:extLst>
              </a:tr>
              <a:tr h="297796">
                <a:tc vMerge="1">
                  <a:txBody>
                    <a:bodyPr/>
                    <a:lstStyle/>
                    <a:p>
                      <a:endParaRPr lang="en-GB" dirty="0"/>
                    </a:p>
                  </a:txBody>
                  <a:tcPr/>
                </a:tc>
                <a:tc>
                  <a:txBody>
                    <a:bodyPr/>
                    <a:lstStyle/>
                    <a:p>
                      <a:pPr algn="r"/>
                      <a:r>
                        <a:rPr lang="en-GB" sz="1200" dirty="0">
                          <a:latin typeface="Livvic" panose="020B0604020202020204" charset="0"/>
                          <a:cs typeface="Catamaran Thin" panose="020B0604020202020204" charset="0"/>
                        </a:rPr>
                        <a:t>Automatisms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Rare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Common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86353696"/>
                  </a:ext>
                </a:extLst>
              </a:tr>
              <a:tr h="297796">
                <a:tc gridSpan="2">
                  <a:txBody>
                    <a:bodyPr/>
                    <a:lstStyle/>
                    <a:p>
                      <a:pPr algn="r"/>
                      <a:r>
                        <a:rPr lang="en-GB" sz="1200" b="1" dirty="0">
                          <a:latin typeface="Livvic" panose="020B0604020202020204" charset="0"/>
                          <a:cs typeface="Catamaran Thin" panose="020B0604020202020204" charset="0"/>
                        </a:rPr>
                        <a:t>Ictal crying or vocalisations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pPr algn="r"/>
                      <a:endParaRPr lang="en-GB" sz="1200" b="1" dirty="0">
                        <a:latin typeface="Livvic" panose="020B0604020202020204" charset="0"/>
                        <a:cs typeface="Catamaran Thin"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Occasional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Very 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208424"/>
                  </a:ext>
                </a:extLst>
              </a:tr>
              <a:tr h="297796">
                <a:tc gridSpan="2">
                  <a:txBody>
                    <a:bodyPr/>
                    <a:lstStyle/>
                    <a:p>
                      <a:pPr algn="r"/>
                      <a:r>
                        <a:rPr lang="en-GB" sz="1200" b="1" dirty="0">
                          <a:latin typeface="Livvic" panose="020B0604020202020204" charset="0"/>
                          <a:cs typeface="Catamaran Thin" panose="020B0604020202020204" charset="0"/>
                        </a:rPr>
                        <a:t>Cyanosis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pPr algn="r"/>
                      <a:endParaRPr lang="en-GB" sz="1200" b="1" dirty="0">
                        <a:latin typeface="Livvic" panose="020B0604020202020204" charset="0"/>
                        <a:cs typeface="Catamaran Thin"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9161625"/>
                  </a:ext>
                </a:extLst>
              </a:tr>
              <a:tr h="297796">
                <a:tc gridSpan="2">
                  <a:txBody>
                    <a:bodyPr/>
                    <a:lstStyle/>
                    <a:p>
                      <a:pPr algn="r"/>
                      <a:r>
                        <a:rPr lang="en-GB" sz="1200" dirty="0">
                          <a:latin typeface="Livvic" panose="020B0604020202020204" charset="0"/>
                          <a:cs typeface="Catamaran Thin" panose="020B0604020202020204" charset="0"/>
                        </a:rPr>
                        <a:t>Urinary incontinence*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pPr algn="r"/>
                      <a:endParaRPr lang="en-GB" sz="1200" dirty="0">
                        <a:latin typeface="Livvic" panose="020B0604020202020204" charset="0"/>
                        <a:cs typeface="Catamaran Thin"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Occasional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Common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13063908"/>
                  </a:ext>
                </a:extLst>
              </a:tr>
              <a:tr h="297796">
                <a:tc rowSpan="2">
                  <a:txBody>
                    <a:bodyPr/>
                    <a:lstStyle/>
                    <a:p>
                      <a:pPr algn="ctr"/>
                      <a:r>
                        <a:rPr lang="en-GB" sz="1200" dirty="0">
                          <a:latin typeface="Livvic" panose="020B0604020202020204" charset="0"/>
                          <a:cs typeface="Catamaran Thin" panose="020B0604020202020204" charset="0"/>
                        </a:rPr>
                        <a:t>Injury</a:t>
                      </a:r>
                      <a:endParaRPr lang="en-GB" sz="1100" dirty="0">
                        <a:latin typeface="Livvic" panose="020B0604020202020204" charset="0"/>
                        <a:cs typeface="Catamaran Thin" panose="020B0604020202020204" charset="0"/>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panose="020B0604020202020204" charset="0"/>
                          <a:cs typeface="Catamaran Thin" panose="020B0604020202020204" charset="0"/>
                        </a:rPr>
                        <a:t>Bite injuries to tip of tongue / lips, friction burns*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Occasional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Common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785014"/>
                  </a:ext>
                </a:extLst>
              </a:tr>
              <a:tr h="297796">
                <a:tc vMerge="1">
                  <a:txBody>
                    <a:bodyPr/>
                    <a:lstStyle/>
                    <a:p>
                      <a:endParaRPr lang="en-GB" sz="1400" dirty="0"/>
                    </a:p>
                  </a:txBody>
                  <a:tcPr/>
                </a:tc>
                <a:tc>
                  <a:txBody>
                    <a:bodyPr/>
                    <a:lstStyle/>
                    <a:p>
                      <a:pPr algn="r"/>
                      <a:r>
                        <a:rPr lang="en-GB" sz="1200" b="1" dirty="0">
                          <a:latin typeface="Livvic" panose="020B0604020202020204" charset="0"/>
                          <a:cs typeface="Catamaran Thin" panose="020B0604020202020204" charset="0"/>
                        </a:rPr>
                        <a:t>Severe tongue biting / lateral border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Very rare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Common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346761"/>
                  </a:ext>
                </a:extLst>
              </a:tr>
              <a:tr h="297796">
                <a:tc gridSpan="2">
                  <a:txBody>
                    <a:bodyPr/>
                    <a:lstStyle/>
                    <a:p>
                      <a:pPr algn="r"/>
                      <a:r>
                        <a:rPr lang="en-GB" sz="1200" dirty="0">
                          <a:latin typeface="Livvic" panose="020B0604020202020204" charset="0"/>
                          <a:cs typeface="Catamaran Thin" panose="020B0604020202020204" charset="0"/>
                        </a:rPr>
                        <a:t>Stereotyped attacks*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pPr algn="r"/>
                      <a:endParaRPr lang="en-GB" sz="1200" dirty="0">
                        <a:latin typeface="Livvic" panose="020B0604020202020204" charset="0"/>
                        <a:cs typeface="Catamaran Thin"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r"/>
                      <a:r>
                        <a:rPr lang="en-GB" sz="1200" dirty="0">
                          <a:latin typeface="Livvic Light" panose="020B0604020202020204" charset="0"/>
                          <a:cs typeface="Catamaran Thin" panose="020B0604020202020204" charset="0"/>
                        </a:rPr>
                        <a:t>Common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200" dirty="0">
                          <a:latin typeface="Livvic Light" panose="020B0604020202020204" charset="0"/>
                          <a:cs typeface="Catamaran Thin" panose="020B0604020202020204" charset="0"/>
                        </a:rPr>
                        <a:t>Common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3191224"/>
                  </a:ext>
                </a:extLst>
              </a:tr>
            </a:tbl>
          </a:graphicData>
        </a:graphic>
      </p:graphicFrame>
      <p:cxnSp>
        <p:nvCxnSpPr>
          <p:cNvPr id="9" name="Straight Connector 8"/>
          <p:cNvCxnSpPr/>
          <p:nvPr/>
        </p:nvCxnSpPr>
        <p:spPr>
          <a:xfrm flipV="1">
            <a:off x="341971" y="976546"/>
            <a:ext cx="0" cy="623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41971" y="2738437"/>
            <a:ext cx="0" cy="618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1971" y="981308"/>
            <a:ext cx="424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1971" y="3356516"/>
            <a:ext cx="424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1970" y="4248615"/>
            <a:ext cx="424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1970" y="4849736"/>
            <a:ext cx="4244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41970" y="4246236"/>
            <a:ext cx="0" cy="75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4351" y="4783931"/>
            <a:ext cx="0" cy="65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81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5" name="Google Shape;165;p27"/>
          <p:cNvSpPr txBox="1">
            <a:spLocks noGrp="1"/>
          </p:cNvSpPr>
          <p:nvPr>
            <p:ph type="title"/>
          </p:nvPr>
        </p:nvSpPr>
        <p:spPr>
          <a:xfrm rot="5400000">
            <a:off x="6711390" y="1653455"/>
            <a:ext cx="34980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VIDEOS</a:t>
            </a:r>
            <a:endParaRPr dirty="0"/>
          </a:p>
        </p:txBody>
      </p:sp>
      <p:pic>
        <p:nvPicPr>
          <p:cNvPr id="9" name="640x360-mp4-8479263941621665554_2a6OSELy_dQQd">
            <a:hlinkClick r:id="" action="ppaction://media"/>
            <a:extLst>
              <a:ext uri="{FF2B5EF4-FFF2-40B4-BE49-F238E27FC236}">
                <a16:creationId xmlns:a16="http://schemas.microsoft.com/office/drawing/2014/main" id="{FEE2019E-9407-46B1-A5A6-E5923D6DA9B3}"/>
              </a:ext>
            </a:extLst>
          </p:cNvPr>
          <p:cNvPicPr>
            <a:picLocks noChangeAspect="1"/>
          </p:cNvPicPr>
          <p:nvPr>
            <a:videoFile r:link="rId1"/>
            <p:extLst>
              <p:ext uri="{DAA4B4D4-6D71-4841-9C94-3DE7FCFB9230}">
                <p14:media xmlns:p14="http://schemas.microsoft.com/office/powerpoint/2010/main" r:embed="rId2">
                  <p14:trim st="141549" end="63098"/>
                </p14:media>
              </p:ext>
            </p:extLst>
          </p:nvPr>
        </p:nvPicPr>
        <p:blipFill>
          <a:blip r:embed="rId7">
            <a:lum/>
          </a:blip>
          <a:stretch>
            <a:fillRect/>
          </a:stretch>
        </p:blipFill>
        <p:spPr>
          <a:xfrm>
            <a:off x="525930" y="1019150"/>
            <a:ext cx="2465070" cy="4350124"/>
          </a:xfrm>
          <a:prstGeom prst="rect">
            <a:avLst/>
          </a:prstGeom>
          <a:ln>
            <a:noFill/>
          </a:ln>
          <a:effectLst>
            <a:outerShdw blurRad="190500" algn="tl" rotWithShape="0">
              <a:srgbClr val="000000">
                <a:alpha val="70000"/>
              </a:srgbClr>
            </a:outerShdw>
          </a:effectLst>
        </p:spPr>
      </p:pic>
      <p:sp>
        <p:nvSpPr>
          <p:cNvPr id="163" name="Google Shape;163;p27"/>
          <p:cNvSpPr/>
          <p:nvPr/>
        </p:nvSpPr>
        <p:spPr>
          <a:xfrm>
            <a:off x="5989320" y="2926080"/>
            <a:ext cx="1670172" cy="221742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7"/>
          <p:cNvSpPr/>
          <p:nvPr/>
        </p:nvSpPr>
        <p:spPr>
          <a:xfrm>
            <a:off x="-7668" y="678180"/>
            <a:ext cx="1066848" cy="868680"/>
          </a:xfrm>
          <a:prstGeom prst="rect">
            <a:avLst/>
          </a:prstGeom>
          <a:solidFill>
            <a:schemeClr val="accent1">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Non Epileptic Seizure HD">
            <a:hlinkClick r:id="" action="ppaction://media"/>
            <a:extLst>
              <a:ext uri="{FF2B5EF4-FFF2-40B4-BE49-F238E27FC236}">
                <a16:creationId xmlns:a16="http://schemas.microsoft.com/office/drawing/2014/main" id="{2618EEE8-0650-4D2D-9427-EFF4D7D61BC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207982" y="286603"/>
            <a:ext cx="4973851" cy="279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fill="hold" display="0">
                  <p:stCondLst>
                    <p:cond delay="indefinite"/>
                  </p:stCondLst>
                </p:cTn>
                <p:tgtEl>
                  <p:spTgt spid="9"/>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p:nvPr/>
        </p:nvSpPr>
        <p:spPr>
          <a:xfrm>
            <a:off x="720000" y="1976981"/>
            <a:ext cx="3135900" cy="116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8"/>
          <p:cNvSpPr/>
          <p:nvPr/>
        </p:nvSpPr>
        <p:spPr>
          <a:xfrm>
            <a:off x="3511625" y="802226"/>
            <a:ext cx="2887500" cy="77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tamaran Thin" panose="020B0604020202020204" charset="0"/>
              <a:cs typeface="Catamaran Thin" panose="020B0604020202020204" charset="0"/>
            </a:endParaRPr>
          </a:p>
        </p:txBody>
      </p:sp>
      <p:sp>
        <p:nvSpPr>
          <p:cNvPr id="339" name="Google Shape;339;p38"/>
          <p:cNvSpPr txBox="1">
            <a:spLocks noGrp="1"/>
          </p:cNvSpPr>
          <p:nvPr>
            <p:ph type="ctrTitle"/>
          </p:nvPr>
        </p:nvSpPr>
        <p:spPr>
          <a:xfrm rot="5400000">
            <a:off x="6260595" y="2273225"/>
            <a:ext cx="4167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PITFALLS IN DIAGNOSIS</a:t>
            </a:r>
            <a:endParaRPr dirty="0"/>
          </a:p>
        </p:txBody>
      </p:sp>
      <p:sp>
        <p:nvSpPr>
          <p:cNvPr id="340" name="Google Shape;340;p38"/>
          <p:cNvSpPr txBox="1">
            <a:spLocks noGrp="1"/>
          </p:cNvSpPr>
          <p:nvPr>
            <p:ph type="ctrTitle"/>
          </p:nvPr>
        </p:nvSpPr>
        <p:spPr>
          <a:xfrm>
            <a:off x="3992423" y="960944"/>
            <a:ext cx="2151202" cy="48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1600" b="0" dirty="0">
                <a:solidFill>
                  <a:schemeClr val="lt1"/>
                </a:solidFill>
                <a:latin typeface="Catamaran Thin" panose="020B0604020202020204" charset="0"/>
                <a:ea typeface="Catamaran Thin"/>
                <a:cs typeface="Catamaran Thin" panose="020B0604020202020204" charset="0"/>
                <a:sym typeface="Catamaran Thin"/>
              </a:rPr>
              <a:t>Seizures ‘during sleep’</a:t>
            </a:r>
            <a:endParaRPr sz="1600" b="0" dirty="0">
              <a:solidFill>
                <a:schemeClr val="lt1"/>
              </a:solidFill>
              <a:latin typeface="Catamaran Thin" panose="020B0604020202020204" charset="0"/>
              <a:ea typeface="Catamaran Thin"/>
              <a:cs typeface="Catamaran Thin" panose="020B0604020202020204" charset="0"/>
              <a:sym typeface="Catamaran Thin"/>
            </a:endParaRPr>
          </a:p>
        </p:txBody>
      </p:sp>
      <p:sp>
        <p:nvSpPr>
          <p:cNvPr id="341" name="Google Shape;341;p38"/>
          <p:cNvSpPr txBox="1">
            <a:spLocks noGrp="1"/>
          </p:cNvSpPr>
          <p:nvPr>
            <p:ph type="ctrTitle"/>
          </p:nvPr>
        </p:nvSpPr>
        <p:spPr>
          <a:xfrm>
            <a:off x="847325" y="2328000"/>
            <a:ext cx="28302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solidFill>
                  <a:schemeClr val="lt1"/>
                </a:solidFill>
              </a:rPr>
              <a:t>Incontinence </a:t>
            </a:r>
            <a:endParaRPr dirty="0">
              <a:solidFill>
                <a:schemeClr val="lt1"/>
              </a:solidFill>
            </a:endParaRPr>
          </a:p>
        </p:txBody>
      </p:sp>
      <p:sp>
        <p:nvSpPr>
          <p:cNvPr id="342" name="Google Shape;342;p38"/>
          <p:cNvSpPr/>
          <p:nvPr/>
        </p:nvSpPr>
        <p:spPr>
          <a:xfrm>
            <a:off x="3511625" y="2184150"/>
            <a:ext cx="2887500" cy="775200"/>
          </a:xfrm>
          <a:prstGeom prst="rect">
            <a:avLst/>
          </a:prstGeom>
          <a:solidFill>
            <a:srgbClr val="908269">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tamaran Thin" panose="020B0604020202020204" charset="0"/>
              <a:cs typeface="Catamaran Thin" panose="020B0604020202020204" charset="0"/>
            </a:endParaRPr>
          </a:p>
        </p:txBody>
      </p:sp>
      <p:sp>
        <p:nvSpPr>
          <p:cNvPr id="343" name="Google Shape;343;p38"/>
          <p:cNvSpPr txBox="1">
            <a:spLocks noGrp="1"/>
          </p:cNvSpPr>
          <p:nvPr>
            <p:ph type="ctrTitle"/>
          </p:nvPr>
        </p:nvSpPr>
        <p:spPr>
          <a:xfrm>
            <a:off x="3992423" y="2328000"/>
            <a:ext cx="2076600" cy="48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1600" b="0" dirty="0">
                <a:latin typeface="Catamaran Thin" panose="020B0604020202020204" charset="0"/>
                <a:ea typeface="Catamaran Thin"/>
                <a:cs typeface="Catamaran Thin" panose="020B0604020202020204" charset="0"/>
                <a:sym typeface="Catamaran Thin"/>
              </a:rPr>
              <a:t>Neurological comorbidities esp. LD</a:t>
            </a:r>
            <a:endParaRPr sz="1600" b="0" dirty="0">
              <a:latin typeface="Catamaran Thin" panose="020B0604020202020204" charset="0"/>
              <a:ea typeface="Catamaran Thin"/>
              <a:cs typeface="Catamaran Thin" panose="020B0604020202020204" charset="0"/>
              <a:sym typeface="Catamaran Thin"/>
            </a:endParaRPr>
          </a:p>
        </p:txBody>
      </p:sp>
      <p:sp>
        <p:nvSpPr>
          <p:cNvPr id="344" name="Google Shape;344;p38"/>
          <p:cNvSpPr/>
          <p:nvPr/>
        </p:nvSpPr>
        <p:spPr>
          <a:xfrm>
            <a:off x="3511625" y="3550150"/>
            <a:ext cx="2887500" cy="77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tamaran Thin" panose="020B0604020202020204" charset="0"/>
              <a:cs typeface="Catamaran Thin" panose="020B0604020202020204" charset="0"/>
            </a:endParaRPr>
          </a:p>
        </p:txBody>
      </p:sp>
      <p:sp>
        <p:nvSpPr>
          <p:cNvPr id="345" name="Google Shape;345;p38"/>
          <p:cNvSpPr txBox="1">
            <a:spLocks noGrp="1"/>
          </p:cNvSpPr>
          <p:nvPr>
            <p:ph type="ctrTitle"/>
          </p:nvPr>
        </p:nvSpPr>
        <p:spPr>
          <a:xfrm>
            <a:off x="3992423" y="3708868"/>
            <a:ext cx="2076600" cy="48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1600" b="0" dirty="0">
                <a:solidFill>
                  <a:schemeClr val="lt1"/>
                </a:solidFill>
                <a:latin typeface="Catamaran Thin" panose="020B0604020202020204" charset="0"/>
                <a:ea typeface="Catamaran Thin"/>
                <a:cs typeface="Catamaran Thin" panose="020B0604020202020204" charset="0"/>
                <a:sym typeface="Catamaran Thin"/>
              </a:rPr>
              <a:t>Family Hx of Epilepsy</a:t>
            </a:r>
            <a:endParaRPr sz="1600" b="0" dirty="0">
              <a:solidFill>
                <a:schemeClr val="lt1"/>
              </a:solidFill>
              <a:latin typeface="Catamaran Thin" panose="020B0604020202020204" charset="0"/>
              <a:ea typeface="Catamaran Thin"/>
              <a:cs typeface="Catamaran Thin" panose="020B0604020202020204" charset="0"/>
              <a:sym typeface="Catamaran Thin"/>
            </a:endParaRPr>
          </a:p>
        </p:txBody>
      </p:sp>
      <p:sp>
        <p:nvSpPr>
          <p:cNvPr id="346" name="Google Shape;346;p38"/>
          <p:cNvSpPr/>
          <p:nvPr/>
        </p:nvSpPr>
        <p:spPr>
          <a:xfrm>
            <a:off x="720000" y="603850"/>
            <a:ext cx="3135900" cy="11679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8"/>
          <p:cNvSpPr txBox="1">
            <a:spLocks noGrp="1"/>
          </p:cNvSpPr>
          <p:nvPr>
            <p:ph type="ctrTitle"/>
          </p:nvPr>
        </p:nvSpPr>
        <p:spPr>
          <a:xfrm>
            <a:off x="847325" y="962025"/>
            <a:ext cx="28302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solidFill>
                  <a:schemeClr val="lt1"/>
                </a:solidFill>
              </a:rPr>
              <a:t>Injuries</a:t>
            </a:r>
            <a:endParaRPr dirty="0">
              <a:solidFill>
                <a:schemeClr val="lt1"/>
              </a:solidFill>
            </a:endParaRPr>
          </a:p>
        </p:txBody>
      </p:sp>
      <p:sp>
        <p:nvSpPr>
          <p:cNvPr id="348" name="Google Shape;348;p38"/>
          <p:cNvSpPr/>
          <p:nvPr/>
        </p:nvSpPr>
        <p:spPr>
          <a:xfrm>
            <a:off x="720000" y="3350112"/>
            <a:ext cx="3135900" cy="11679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8"/>
          <p:cNvSpPr txBox="1">
            <a:spLocks noGrp="1"/>
          </p:cNvSpPr>
          <p:nvPr>
            <p:ph type="ctrTitle"/>
          </p:nvPr>
        </p:nvSpPr>
        <p:spPr>
          <a:xfrm>
            <a:off x="847325" y="3556295"/>
            <a:ext cx="2830200" cy="77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solidFill>
                  <a:schemeClr val="lt1"/>
                </a:solidFill>
              </a:rPr>
              <a:t>Stereotyped attacks </a:t>
            </a:r>
            <a:endParaRPr dirty="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rot="5400000">
            <a:off x="4550328" y="1969444"/>
            <a:ext cx="2483654" cy="2780759"/>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572000" y="2142837"/>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GB" sz="1400" dirty="0">
                <a:solidFill>
                  <a:schemeClr val="lt1"/>
                </a:solidFill>
              </a:rPr>
              <a:t>Pelvic thrusting</a:t>
            </a:r>
          </a:p>
          <a:p>
            <a:pPr marL="0" lvl="0" indent="0" algn="l" rtl="0">
              <a:spcBef>
                <a:spcPts val="0"/>
              </a:spcBef>
              <a:spcAft>
                <a:spcPts val="600"/>
              </a:spcAft>
              <a:buNone/>
            </a:pPr>
            <a:r>
              <a:rPr lang="en-GB" sz="1400" dirty="0">
                <a:solidFill>
                  <a:schemeClr val="lt1"/>
                </a:solidFill>
              </a:rPr>
              <a:t>Thrashing</a:t>
            </a:r>
          </a:p>
          <a:p>
            <a:pPr marL="0" lvl="0" indent="0" algn="l" rtl="0">
              <a:spcBef>
                <a:spcPts val="0"/>
              </a:spcBef>
              <a:spcAft>
                <a:spcPts val="600"/>
              </a:spcAft>
              <a:buNone/>
            </a:pPr>
            <a:r>
              <a:rPr lang="en-GB" sz="1400" dirty="0">
                <a:solidFill>
                  <a:schemeClr val="lt1"/>
                </a:solidFill>
              </a:rPr>
              <a:t>Side-to-side head movements</a:t>
            </a:r>
          </a:p>
          <a:p>
            <a:pPr marL="0" lvl="0" indent="0" algn="l" rtl="0">
              <a:spcBef>
                <a:spcPts val="0"/>
              </a:spcBef>
              <a:spcAft>
                <a:spcPts val="600"/>
              </a:spcAft>
              <a:buNone/>
            </a:pPr>
            <a:r>
              <a:rPr lang="en-GB" sz="1400" dirty="0">
                <a:solidFill>
                  <a:schemeClr val="lt1"/>
                </a:solidFill>
              </a:rPr>
              <a:t>Intense emotional reactions </a:t>
            </a:r>
          </a:p>
          <a:p>
            <a:pPr marL="0" lvl="0" indent="0" algn="l" rtl="0">
              <a:spcBef>
                <a:spcPts val="0"/>
              </a:spcBef>
              <a:buNone/>
            </a:pPr>
            <a:r>
              <a:rPr lang="en-GB" sz="1400" dirty="0">
                <a:solidFill>
                  <a:schemeClr val="lt1"/>
                </a:solidFill>
              </a:rPr>
              <a:t>Bizarre ‘behavioural’ features: </a:t>
            </a:r>
          </a:p>
          <a:p>
            <a:pPr marL="171450" lvl="0" indent="-171450" algn="l" rtl="0">
              <a:spcBef>
                <a:spcPts val="0"/>
              </a:spcBef>
              <a:buClr>
                <a:schemeClr val="bg1"/>
              </a:buClr>
              <a:buFont typeface="Catamaran Thin" panose="020B0604020202020204" charset="0"/>
              <a:buChar char="•"/>
            </a:pPr>
            <a:r>
              <a:rPr lang="en-GB" sz="1400" dirty="0">
                <a:solidFill>
                  <a:schemeClr val="lt1"/>
                </a:solidFill>
              </a:rPr>
              <a:t>Undressing</a:t>
            </a:r>
          </a:p>
          <a:p>
            <a:pPr marL="171450" lvl="0" indent="-171450" algn="l" rtl="0">
              <a:spcBef>
                <a:spcPts val="0"/>
              </a:spcBef>
              <a:buClr>
                <a:schemeClr val="bg1"/>
              </a:buClr>
              <a:buFont typeface="Catamaran Thin" panose="020B0604020202020204" charset="0"/>
              <a:buChar char="•"/>
            </a:pPr>
            <a:r>
              <a:rPr lang="en-GB" sz="1400" dirty="0">
                <a:solidFill>
                  <a:schemeClr val="lt1"/>
                </a:solidFill>
              </a:rPr>
              <a:t>Masturbating</a:t>
            </a:r>
          </a:p>
          <a:p>
            <a:pPr marL="171450" lvl="0" indent="-171450" algn="l" rtl="0">
              <a:spcBef>
                <a:spcPts val="0"/>
              </a:spcBef>
              <a:buClr>
                <a:schemeClr val="bg1"/>
              </a:buClr>
              <a:buFont typeface="Catamaran Thin" panose="020B0604020202020204" charset="0"/>
              <a:buChar char="•"/>
            </a:pPr>
            <a:r>
              <a:rPr lang="en-GB" sz="1400" dirty="0">
                <a:solidFill>
                  <a:schemeClr val="lt1"/>
                </a:solidFill>
              </a:rPr>
              <a:t>Uttering obscenities</a:t>
            </a:r>
            <a:endParaRPr lang="en-GB" sz="1200" dirty="0">
              <a:solidFill>
                <a:schemeClr val="lt1"/>
              </a:solidFill>
            </a:endParaRPr>
          </a:p>
        </p:txBody>
      </p:sp>
      <p:sp>
        <p:nvSpPr>
          <p:cNvPr id="232" name="Google Shape;232;p33"/>
          <p:cNvSpPr txBox="1">
            <a:spLocks noGrp="1"/>
          </p:cNvSpPr>
          <p:nvPr>
            <p:ph type="ctrTitle"/>
          </p:nvPr>
        </p:nvSpPr>
        <p:spPr>
          <a:xfrm rot="5400000">
            <a:off x="6405237" y="175256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rPr>
              <a:t>FRONTAL LOBE EPILEPSY</a:t>
            </a:r>
            <a:endParaRPr dirty="0">
              <a:solidFill>
                <a:schemeClr val="lt1"/>
              </a:solidFill>
            </a:endParaRPr>
          </a:p>
        </p:txBody>
      </p:sp>
      <p:sp>
        <p:nvSpPr>
          <p:cNvPr id="13" name="Google Shape;541;p47">
            <a:extLst>
              <a:ext uri="{FF2B5EF4-FFF2-40B4-BE49-F238E27FC236}">
                <a16:creationId xmlns:a16="http://schemas.microsoft.com/office/drawing/2014/main" id="{D619A8A5-A79A-46D9-96A8-35ADE28223C0}"/>
              </a:ext>
            </a:extLst>
          </p:cNvPr>
          <p:cNvSpPr/>
          <p:nvPr/>
        </p:nvSpPr>
        <p:spPr>
          <a:xfrm>
            <a:off x="0" y="0"/>
            <a:ext cx="1329600" cy="4370100"/>
          </a:xfrm>
          <a:prstGeom prst="rect">
            <a:avLst/>
          </a:prstGeom>
          <a:solidFill>
            <a:srgbClr val="CFC3AC">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p25">
            <a:extLst>
              <a:ext uri="{FF2B5EF4-FFF2-40B4-BE49-F238E27FC236}">
                <a16:creationId xmlns:a16="http://schemas.microsoft.com/office/drawing/2014/main" id="{B747C2A5-F4BB-4264-AC34-367B4F6AF1D3}"/>
              </a:ext>
            </a:extLst>
          </p:cNvPr>
          <p:cNvSpPr txBox="1">
            <a:spLocks/>
          </p:cNvSpPr>
          <p:nvPr/>
        </p:nvSpPr>
        <p:spPr>
          <a:xfrm flipH="1">
            <a:off x="664798" y="535525"/>
            <a:ext cx="3585731" cy="21505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9pPr>
          </a:lstStyle>
          <a:p>
            <a:pPr marL="180000" indent="-180000">
              <a:spcAft>
                <a:spcPts val="1200"/>
              </a:spcAft>
              <a:buClr>
                <a:schemeClr val="accent1"/>
              </a:buClr>
              <a:buSzPct val="125000"/>
              <a:buFont typeface="Catamaran Thin" panose="020B0604020202020204" charset="0"/>
              <a:buChar char="•"/>
            </a:pPr>
            <a:r>
              <a:rPr lang="en-GB" sz="1800" dirty="0"/>
              <a:t>Psychiatric history common</a:t>
            </a:r>
          </a:p>
          <a:p>
            <a:pPr marL="180000" indent="-180000">
              <a:spcAft>
                <a:spcPts val="1200"/>
              </a:spcAft>
              <a:buClr>
                <a:schemeClr val="accent1"/>
              </a:buClr>
              <a:buSzPct val="125000"/>
              <a:buFont typeface="Catamaran Thin" panose="020B0604020202020204" charset="0"/>
              <a:buChar char="•"/>
            </a:pPr>
            <a:r>
              <a:rPr lang="en-GB" sz="1800" dirty="0"/>
              <a:t>Semiology suggestive of DS</a:t>
            </a:r>
          </a:p>
          <a:p>
            <a:pPr marL="180000" indent="-180000">
              <a:spcAft>
                <a:spcPts val="1200"/>
              </a:spcAft>
              <a:buClr>
                <a:schemeClr val="accent1"/>
              </a:buClr>
              <a:buSzPct val="125000"/>
              <a:buFont typeface="Catamaran Thin" panose="020B0604020202020204" charset="0"/>
              <a:buChar char="•"/>
            </a:pPr>
            <a:r>
              <a:rPr lang="en-GB" sz="1800" dirty="0"/>
              <a:t>Ictal EEG often normal</a:t>
            </a:r>
          </a:p>
          <a:p>
            <a:pPr marL="180000" indent="-180000">
              <a:spcAft>
                <a:spcPts val="1200"/>
              </a:spcAft>
              <a:buClr>
                <a:schemeClr val="accent1"/>
              </a:buClr>
              <a:buSzPct val="125000"/>
              <a:buFont typeface="Catamaran Thin" panose="020B0604020202020204" charset="0"/>
              <a:buChar char="•"/>
            </a:pPr>
            <a:r>
              <a:rPr lang="en-GB" sz="1800" dirty="0"/>
              <a:t>Rapid post-ictal recovery common</a:t>
            </a:r>
          </a:p>
          <a:p>
            <a:pPr marL="0" indent="0">
              <a:buSzPts val="1100"/>
              <a:buFont typeface="Arial"/>
              <a:buNone/>
            </a:pPr>
            <a:endParaRPr lang="en-GB" sz="1400" dirty="0"/>
          </a:p>
          <a:p>
            <a:pPr marL="0" indent="0">
              <a:spcBef>
                <a:spcPts val="1600"/>
              </a:spcBef>
              <a:spcAft>
                <a:spcPts val="1600"/>
              </a:spcAft>
              <a:buFont typeface="Catamaran Thin"/>
              <a:buNone/>
            </a:pPr>
            <a:endParaRPr lang="en-GB" sz="1400" dirty="0"/>
          </a:p>
        </p:txBody>
      </p:sp>
      <p:cxnSp>
        <p:nvCxnSpPr>
          <p:cNvPr id="3" name="Connector: Elbow 2">
            <a:extLst>
              <a:ext uri="{FF2B5EF4-FFF2-40B4-BE49-F238E27FC236}">
                <a16:creationId xmlns:a16="http://schemas.microsoft.com/office/drawing/2014/main" id="{766A2A9E-11CE-4EDB-AA82-92DA53705B84}"/>
              </a:ext>
            </a:extLst>
          </p:cNvPr>
          <p:cNvCxnSpPr>
            <a:cxnSpLocks/>
            <a:endCxn id="230" idx="1"/>
          </p:cNvCxnSpPr>
          <p:nvPr/>
        </p:nvCxnSpPr>
        <p:spPr>
          <a:xfrm>
            <a:off x="3529712" y="1234120"/>
            <a:ext cx="2262443" cy="883877"/>
          </a:xfrm>
          <a:prstGeom prst="bentConnector2">
            <a:avLst/>
          </a:prstGeom>
          <a:ln w="19050">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86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56E00-171B-4163-A44B-A61602401548}"/>
              </a:ext>
            </a:extLst>
          </p:cNvPr>
          <p:cNvSpPr>
            <a:spLocks noGrp="1"/>
          </p:cNvSpPr>
          <p:nvPr>
            <p:ph type="ctrTitle"/>
          </p:nvPr>
        </p:nvSpPr>
        <p:spPr/>
        <p:txBody>
          <a:bodyPr/>
          <a:lstStyle/>
          <a:p>
            <a:r>
              <a:rPr lang="en-GB" dirty="0"/>
              <a:t>DIAGNOSIS</a:t>
            </a:r>
          </a:p>
        </p:txBody>
      </p:sp>
      <p:sp>
        <p:nvSpPr>
          <p:cNvPr id="26" name="Google Shape;674;p50">
            <a:extLst>
              <a:ext uri="{FF2B5EF4-FFF2-40B4-BE49-F238E27FC236}">
                <a16:creationId xmlns:a16="http://schemas.microsoft.com/office/drawing/2014/main" id="{7A33BE63-FC95-4FAA-8BC1-0F47D9958980}"/>
              </a:ext>
            </a:extLst>
          </p:cNvPr>
          <p:cNvSpPr/>
          <p:nvPr/>
        </p:nvSpPr>
        <p:spPr>
          <a:xfrm>
            <a:off x="430727" y="789169"/>
            <a:ext cx="1944000" cy="172800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908269">
              <a:alpha val="20000"/>
            </a:srgbClr>
          </a:solidFill>
          <a:ln>
            <a:noFill/>
          </a:ln>
        </p:spPr>
        <p:txBody>
          <a:bodyPr spcFirstLastPara="1" wrap="square" lIns="108000" tIns="144000" rIns="72000" bIns="72000" anchor="t" anchorCtr="0">
            <a:noAutofit/>
          </a:bodyPr>
          <a:lstStyle/>
          <a:p>
            <a:pPr marL="0" lvl="0" indent="0" rtl="0">
              <a:spcBef>
                <a:spcPts val="0"/>
              </a:spcBef>
              <a:spcAft>
                <a:spcPts val="200"/>
              </a:spcAft>
              <a:buNone/>
            </a:pPr>
            <a:r>
              <a:rPr lang="en-GB" b="1" dirty="0">
                <a:solidFill>
                  <a:schemeClr val="tx1"/>
                </a:solidFill>
                <a:latin typeface="Livvic" panose="020B0604020202020204" charset="0"/>
              </a:rPr>
              <a:t>SUSPECT</a:t>
            </a:r>
          </a:p>
          <a:p>
            <a:pPr marL="144000" lvl="0" indent="-144000" rtl="0">
              <a:lnSpc>
                <a:spcPct val="120000"/>
              </a:lnSpc>
              <a:spcBef>
                <a:spcPts val="0"/>
              </a:spcBef>
              <a:spcAft>
                <a:spcPts val="0"/>
              </a:spcAft>
              <a:buClr>
                <a:schemeClr val="tx1"/>
              </a:buClr>
              <a:buSzPct val="120000"/>
              <a:buFont typeface="Arial" panose="020B0604020202020204" pitchFamily="34" charset="0"/>
              <a:buChar char="•"/>
            </a:pPr>
            <a:r>
              <a:rPr lang="en-GB" sz="1200" dirty="0">
                <a:solidFill>
                  <a:schemeClr val="tx1"/>
                </a:solidFill>
                <a:latin typeface="Catamaran Thin" panose="020B0604020202020204" charset="0"/>
                <a:cs typeface="Catamaran Thin" panose="020B0604020202020204" charset="0"/>
              </a:rPr>
              <a:t>Frequent / prolonged</a:t>
            </a:r>
          </a:p>
          <a:p>
            <a:pPr marL="144000" lvl="0" indent="-144000" rtl="0">
              <a:lnSpc>
                <a:spcPct val="120000"/>
              </a:lnSpc>
              <a:spcBef>
                <a:spcPts val="0"/>
              </a:spcBef>
              <a:spcAft>
                <a:spcPts val="0"/>
              </a:spcAft>
              <a:buClr>
                <a:schemeClr val="tx1"/>
              </a:buClr>
              <a:buSzPct val="120000"/>
              <a:buFont typeface="Arial" panose="020B0604020202020204" pitchFamily="34" charset="0"/>
              <a:buChar char="•"/>
            </a:pPr>
            <a:r>
              <a:rPr lang="en-GB" sz="1200" dirty="0">
                <a:solidFill>
                  <a:schemeClr val="tx1"/>
                </a:solidFill>
                <a:latin typeface="Catamaran Thin" panose="020B0604020202020204" charset="0"/>
                <a:cs typeface="Catamaran Thin" panose="020B0604020202020204" charset="0"/>
              </a:rPr>
              <a:t>Demographics</a:t>
            </a:r>
          </a:p>
          <a:p>
            <a:pPr marL="144000" lvl="0" indent="-144000" rtl="0">
              <a:lnSpc>
                <a:spcPct val="120000"/>
              </a:lnSpc>
              <a:spcBef>
                <a:spcPts val="0"/>
              </a:spcBef>
              <a:spcAft>
                <a:spcPts val="0"/>
              </a:spcAft>
              <a:buClr>
                <a:schemeClr val="tx1"/>
              </a:buClr>
              <a:buSzPct val="120000"/>
              <a:buFont typeface="Arial" panose="020B0604020202020204" pitchFamily="34" charset="0"/>
              <a:buChar char="•"/>
            </a:pPr>
            <a:r>
              <a:rPr lang="en-GB" sz="1200" dirty="0">
                <a:solidFill>
                  <a:schemeClr val="tx1"/>
                </a:solidFill>
                <a:latin typeface="Catamaran Thin" panose="020B0604020202020204" charset="0"/>
                <a:cs typeface="Catamaran Thin" panose="020B0604020202020204" charset="0"/>
              </a:rPr>
              <a:t>Risk factors for epilepsy</a:t>
            </a:r>
          </a:p>
          <a:p>
            <a:pPr marL="144000" lvl="0" indent="-144000" rtl="0">
              <a:lnSpc>
                <a:spcPct val="120000"/>
              </a:lnSpc>
              <a:spcBef>
                <a:spcPts val="0"/>
              </a:spcBef>
              <a:spcAft>
                <a:spcPts val="0"/>
              </a:spcAft>
              <a:buClr>
                <a:schemeClr val="tx1"/>
              </a:buClr>
              <a:buSzPct val="120000"/>
              <a:buFont typeface="Arial" panose="020B0604020202020204" pitchFamily="34" charset="0"/>
              <a:buChar char="•"/>
            </a:pPr>
            <a:r>
              <a:rPr lang="en-GB" sz="1200" dirty="0">
                <a:solidFill>
                  <a:schemeClr val="tx1"/>
                </a:solidFill>
                <a:latin typeface="Catamaran Thin" panose="020B0604020202020204" charset="0"/>
                <a:cs typeface="Catamaran Thin" panose="020B0604020202020204" charset="0"/>
              </a:rPr>
              <a:t>Refractory epilepsy</a:t>
            </a:r>
          </a:p>
          <a:p>
            <a:pPr marL="144000" lvl="0" indent="-144000" rtl="0">
              <a:lnSpc>
                <a:spcPct val="120000"/>
              </a:lnSpc>
              <a:spcBef>
                <a:spcPts val="0"/>
              </a:spcBef>
              <a:spcAft>
                <a:spcPts val="0"/>
              </a:spcAft>
              <a:buClr>
                <a:schemeClr val="tx1"/>
              </a:buClr>
              <a:buSzPct val="120000"/>
              <a:buFont typeface="Arial" panose="020B0604020202020204" pitchFamily="34" charset="0"/>
              <a:buChar char="•"/>
            </a:pPr>
            <a:r>
              <a:rPr lang="en-GB" sz="1200" dirty="0">
                <a:solidFill>
                  <a:schemeClr val="tx1"/>
                </a:solidFill>
                <a:latin typeface="Catamaran Thin" panose="020B0604020202020204" charset="0"/>
                <a:cs typeface="Catamaran Thin" panose="020B0604020202020204" charset="0"/>
              </a:rPr>
              <a:t>PD, PTSD, previous MUS</a:t>
            </a:r>
            <a:endParaRPr sz="1200" dirty="0">
              <a:solidFill>
                <a:schemeClr val="tx1"/>
              </a:solidFill>
              <a:latin typeface="Catamaran Thin" panose="020B0604020202020204" charset="0"/>
              <a:cs typeface="Catamaran Thin" panose="020B0604020202020204" charset="0"/>
            </a:endParaRPr>
          </a:p>
        </p:txBody>
      </p:sp>
      <p:sp>
        <p:nvSpPr>
          <p:cNvPr id="27" name="Google Shape;675;p50">
            <a:extLst>
              <a:ext uri="{FF2B5EF4-FFF2-40B4-BE49-F238E27FC236}">
                <a16:creationId xmlns:a16="http://schemas.microsoft.com/office/drawing/2014/main" id="{D7F0A619-7FAF-44D4-835C-0BDBBA6475FD}"/>
              </a:ext>
            </a:extLst>
          </p:cNvPr>
          <p:cNvSpPr/>
          <p:nvPr/>
        </p:nvSpPr>
        <p:spPr>
          <a:xfrm>
            <a:off x="3216923" y="789169"/>
            <a:ext cx="1944000" cy="172800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rgbClr val="908269">
              <a:alpha val="60000"/>
            </a:srgbClr>
          </a:solidFill>
          <a:ln>
            <a:noFill/>
          </a:ln>
        </p:spPr>
        <p:txBody>
          <a:bodyPr spcFirstLastPara="1" wrap="square" lIns="108000" tIns="144000" rIns="72000" bIns="72000" anchor="t" anchorCtr="0">
            <a:noAutofit/>
          </a:bodyPr>
          <a:lstStyle/>
          <a:p>
            <a:pPr marL="0" lvl="0" indent="0" rtl="0">
              <a:spcBef>
                <a:spcPts val="0"/>
              </a:spcBef>
              <a:spcAft>
                <a:spcPts val="200"/>
              </a:spcAft>
              <a:buNone/>
            </a:pPr>
            <a:r>
              <a:rPr lang="en-GB" b="1" dirty="0">
                <a:solidFill>
                  <a:schemeClr val="tx1"/>
                </a:solidFill>
                <a:latin typeface="Livvic" panose="020B0604020202020204" charset="0"/>
              </a:rPr>
              <a:t>SEMIOLOGY</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Direct observation</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lang="en-GB" sz="1200" dirty="0">
                <a:solidFill>
                  <a:schemeClr val="tx1"/>
                </a:solidFill>
                <a:latin typeface="Catamaran Thin" panose="020B0604020202020204" charset="0"/>
                <a:cs typeface="Catamaran Thin" panose="020B0604020202020204" charset="0"/>
              </a:rPr>
              <a:t>Eye-witness account</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Video / mobile</a:t>
            </a:r>
          </a:p>
          <a:p>
            <a:pPr marL="0" lvl="0" indent="0" rtl="0">
              <a:spcBef>
                <a:spcPts val="0"/>
              </a:spcBef>
              <a:spcAft>
                <a:spcPts val="0"/>
              </a:spcAft>
              <a:buNone/>
            </a:pPr>
            <a:endParaRPr lang="en-GB" b="1" dirty="0">
              <a:solidFill>
                <a:schemeClr val="tx1"/>
              </a:solidFill>
              <a:latin typeface="Livvic" panose="020B0604020202020204" charset="0"/>
            </a:endParaRPr>
          </a:p>
        </p:txBody>
      </p:sp>
      <p:sp>
        <p:nvSpPr>
          <p:cNvPr id="28" name="Google Shape;676;p50">
            <a:extLst>
              <a:ext uri="{FF2B5EF4-FFF2-40B4-BE49-F238E27FC236}">
                <a16:creationId xmlns:a16="http://schemas.microsoft.com/office/drawing/2014/main" id="{AC9C107B-4464-4D50-9859-81057CE889B0}"/>
              </a:ext>
            </a:extLst>
          </p:cNvPr>
          <p:cNvSpPr/>
          <p:nvPr/>
        </p:nvSpPr>
        <p:spPr>
          <a:xfrm>
            <a:off x="1833307" y="3045850"/>
            <a:ext cx="1944000" cy="1728000"/>
          </a:xfrm>
          <a:custGeom>
            <a:avLst/>
            <a:gdLst/>
            <a:ahLst/>
            <a:cxnLst/>
            <a:rect l="l" t="t" r="r" b="b"/>
            <a:pathLst>
              <a:path w="4733" h="5225" extrusionOk="0">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solidFill>
            <a:srgbClr val="908269">
              <a:alpha val="40000"/>
            </a:srgbClr>
          </a:solidFill>
          <a:ln>
            <a:noFill/>
          </a:ln>
        </p:spPr>
        <p:txBody>
          <a:bodyPr spcFirstLastPara="1" wrap="square" lIns="108000" tIns="288000" rIns="72000" bIns="72000" anchor="t" anchorCtr="0">
            <a:noAutofit/>
          </a:bodyPr>
          <a:lstStyle/>
          <a:p>
            <a:pPr marL="0" lvl="0" indent="0" rtl="0">
              <a:spcBef>
                <a:spcPts val="0"/>
              </a:spcBef>
              <a:spcAft>
                <a:spcPts val="200"/>
              </a:spcAft>
              <a:buNone/>
            </a:pPr>
            <a:r>
              <a:rPr lang="en-GB" b="1" dirty="0">
                <a:solidFill>
                  <a:schemeClr val="tx1"/>
                </a:solidFill>
                <a:latin typeface="Livvic" panose="020B0604020202020204" charset="0"/>
              </a:rPr>
              <a:t>REVIEW</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Previous diagnoses</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lang="en-GB" sz="1200" dirty="0">
                <a:solidFill>
                  <a:schemeClr val="tx1"/>
                </a:solidFill>
                <a:latin typeface="Catamaran Thin" panose="020B0604020202020204" charset="0"/>
                <a:cs typeface="Catamaran Thin" panose="020B0604020202020204" charset="0"/>
              </a:rPr>
              <a:t>Investigations</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Neurology letters</a:t>
            </a:r>
          </a:p>
          <a:p>
            <a:pPr marL="144000" marR="0" lvl="0" indent="-144000"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lang="en-GB" sz="1200" dirty="0">
                <a:solidFill>
                  <a:schemeClr val="tx1"/>
                </a:solidFill>
                <a:latin typeface="Catamaran Thin" panose="020B0604020202020204" charset="0"/>
                <a:cs typeface="Catamaran Thin" panose="020B0604020202020204" charset="0"/>
              </a:rPr>
              <a:t>Collateral history</a:t>
            </a:r>
            <a:endPar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endParaRPr>
          </a:p>
        </p:txBody>
      </p:sp>
      <p:sp>
        <p:nvSpPr>
          <p:cNvPr id="29" name="Google Shape;677;p50">
            <a:extLst>
              <a:ext uri="{FF2B5EF4-FFF2-40B4-BE49-F238E27FC236}">
                <a16:creationId xmlns:a16="http://schemas.microsoft.com/office/drawing/2014/main" id="{0FB7BEF3-D6D6-4E62-97BD-565EA08931DB}"/>
              </a:ext>
            </a:extLst>
          </p:cNvPr>
          <p:cNvSpPr/>
          <p:nvPr/>
        </p:nvSpPr>
        <p:spPr>
          <a:xfrm>
            <a:off x="4594860" y="3045850"/>
            <a:ext cx="1944000" cy="1728000"/>
          </a:xfrm>
          <a:custGeom>
            <a:avLst/>
            <a:gdLst/>
            <a:ahLst/>
            <a:cxnLst/>
            <a:rect l="l" t="t" r="r" b="b"/>
            <a:pathLst>
              <a:path w="4732" h="5225" extrusionOk="0">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908269">
              <a:alpha val="80000"/>
            </a:srgbClr>
          </a:solidFill>
          <a:ln>
            <a:noFill/>
          </a:ln>
        </p:spPr>
        <p:txBody>
          <a:bodyPr spcFirstLastPara="1" wrap="square" lIns="108000" tIns="288000" rIns="72000" bIns="72000" anchor="t" anchorCtr="0">
            <a:noAutofit/>
          </a:bodyPr>
          <a:lstStyle/>
          <a:p>
            <a:pPr marL="0" lvl="0" indent="0" rtl="0">
              <a:spcBef>
                <a:spcPts val="0"/>
              </a:spcBef>
              <a:spcAft>
                <a:spcPts val="200"/>
              </a:spcAft>
              <a:buNone/>
            </a:pPr>
            <a:r>
              <a:rPr lang="en-GB" b="1" dirty="0">
                <a:solidFill>
                  <a:schemeClr val="tx1"/>
                </a:solidFill>
                <a:latin typeface="Livvic" panose="020B0604020202020204" charset="0"/>
              </a:rPr>
              <a:t>DIAGNOSTIC TESTS</a:t>
            </a:r>
          </a:p>
          <a:p>
            <a:pPr marL="144000" marR="0" lvl="0" indent="-144000" algn="l"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Prolactin</a:t>
            </a:r>
          </a:p>
          <a:p>
            <a:pPr marL="144000" marR="0" lvl="0" indent="-144000" algn="l"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lang="en-GB" sz="1200" dirty="0">
                <a:solidFill>
                  <a:schemeClr val="tx1"/>
                </a:solidFill>
                <a:latin typeface="Catamaran Thin" panose="020B0604020202020204" charset="0"/>
                <a:cs typeface="Catamaran Thin" panose="020B0604020202020204" charset="0"/>
              </a:rPr>
              <a:t>CK</a:t>
            </a:r>
          </a:p>
          <a:p>
            <a:pPr marL="144000" marR="0" lvl="0" indent="-144000" algn="l"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Lactate</a:t>
            </a:r>
          </a:p>
          <a:p>
            <a:pPr marL="144000" marR="0" lvl="0" indent="-144000" algn="l"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lang="en-GB" sz="1200" dirty="0">
                <a:solidFill>
                  <a:schemeClr val="tx1"/>
                </a:solidFill>
                <a:latin typeface="Catamaran Thin" panose="020B0604020202020204" charset="0"/>
                <a:cs typeface="Catamaran Thin" panose="020B0604020202020204" charset="0"/>
              </a:rPr>
              <a:t>Interictal EEG</a:t>
            </a:r>
          </a:p>
          <a:p>
            <a:pPr marL="144000" marR="0" lvl="0" indent="-144000" algn="l" defTabSz="914400" rtl="0" eaLnBrk="1" fontAlgn="auto" latinLnBrk="0" hangingPunct="1">
              <a:lnSpc>
                <a:spcPct val="120000"/>
              </a:lnSpc>
              <a:spcBef>
                <a:spcPts val="0"/>
              </a:spcBef>
              <a:spcAft>
                <a:spcPts val="0"/>
              </a:spcAft>
              <a:buClr>
                <a:schemeClr val="tx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tx1"/>
                </a:solidFill>
                <a:effectLst/>
                <a:uLnTx/>
                <a:uFillTx/>
                <a:latin typeface="Catamaran Thin" panose="020B0604020202020204" charset="0"/>
                <a:cs typeface="Catamaran Thin" panose="020B0604020202020204" charset="0"/>
                <a:sym typeface="Arial"/>
              </a:rPr>
              <a:t>Video-EEG Telemetry</a:t>
            </a:r>
          </a:p>
        </p:txBody>
      </p:sp>
      <p:sp>
        <p:nvSpPr>
          <p:cNvPr id="30" name="Google Shape;678;p50">
            <a:extLst>
              <a:ext uri="{FF2B5EF4-FFF2-40B4-BE49-F238E27FC236}">
                <a16:creationId xmlns:a16="http://schemas.microsoft.com/office/drawing/2014/main" id="{359D41B9-B110-45D4-9043-89B159F52C72}"/>
              </a:ext>
            </a:extLst>
          </p:cNvPr>
          <p:cNvSpPr/>
          <p:nvPr/>
        </p:nvSpPr>
        <p:spPr>
          <a:xfrm>
            <a:off x="5924294" y="789169"/>
            <a:ext cx="1944000" cy="172800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1"/>
          </a:solidFill>
          <a:ln>
            <a:noFill/>
          </a:ln>
        </p:spPr>
        <p:txBody>
          <a:bodyPr spcFirstLastPara="1" wrap="square" lIns="108000" tIns="144000" rIns="72000" bIns="72000" anchor="t" anchorCtr="0">
            <a:noAutofit/>
          </a:bodyPr>
          <a:lstStyle/>
          <a:p>
            <a:pPr marL="0" lvl="0" indent="0" rtl="0">
              <a:spcBef>
                <a:spcPts val="0"/>
              </a:spcBef>
              <a:spcAft>
                <a:spcPts val="200"/>
              </a:spcAft>
              <a:buNone/>
            </a:pPr>
            <a:r>
              <a:rPr lang="en-GB" b="1" dirty="0">
                <a:solidFill>
                  <a:schemeClr val="bg1"/>
                </a:solidFill>
                <a:latin typeface="Livvic" panose="020B0604020202020204" charset="0"/>
              </a:rPr>
              <a:t>SPECIALIST INPUT</a:t>
            </a:r>
          </a:p>
          <a:p>
            <a:pPr marL="144000" marR="0" lvl="0" indent="-144000" algn="l" defTabSz="914400" rtl="0" eaLnBrk="1" fontAlgn="auto" latinLnBrk="0" hangingPunct="1">
              <a:lnSpc>
                <a:spcPct val="120000"/>
              </a:lnSpc>
              <a:spcBef>
                <a:spcPts val="0"/>
              </a:spcBef>
              <a:spcAft>
                <a:spcPts val="0"/>
              </a:spcAft>
              <a:buClr>
                <a:schemeClr val="bg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bg1"/>
                </a:solidFill>
                <a:effectLst/>
                <a:uLnTx/>
                <a:uFillTx/>
                <a:latin typeface="Catamaran Thin" panose="020B0604020202020204" charset="0"/>
                <a:cs typeface="Catamaran Thin" panose="020B0604020202020204" charset="0"/>
                <a:sym typeface="Arial"/>
              </a:rPr>
              <a:t>Neurology</a:t>
            </a:r>
          </a:p>
          <a:p>
            <a:pPr marL="144000" marR="0" lvl="0" indent="-144000" algn="l" defTabSz="914400" rtl="0" eaLnBrk="1" fontAlgn="auto" latinLnBrk="0" hangingPunct="1">
              <a:lnSpc>
                <a:spcPct val="120000"/>
              </a:lnSpc>
              <a:spcBef>
                <a:spcPts val="0"/>
              </a:spcBef>
              <a:spcAft>
                <a:spcPts val="0"/>
              </a:spcAft>
              <a:buClr>
                <a:schemeClr val="bg1"/>
              </a:buClr>
              <a:buSzPct val="120000"/>
              <a:buFont typeface="Arial" panose="020B0604020202020204" pitchFamily="34" charset="0"/>
              <a:buChar char="•"/>
              <a:tabLst/>
              <a:defRPr/>
            </a:pPr>
            <a:r>
              <a:rPr lang="en-GB" sz="1200" dirty="0">
                <a:solidFill>
                  <a:schemeClr val="bg1"/>
                </a:solidFill>
                <a:latin typeface="Catamaran Thin" panose="020B0604020202020204" charset="0"/>
                <a:cs typeface="Catamaran Thin" panose="020B0604020202020204" charset="0"/>
              </a:rPr>
              <a:t>Psychiatry</a:t>
            </a:r>
          </a:p>
          <a:p>
            <a:pPr marL="144000" marR="0" lvl="0" indent="-144000" algn="l" defTabSz="914400" rtl="0" eaLnBrk="1" fontAlgn="auto" latinLnBrk="0" hangingPunct="1">
              <a:lnSpc>
                <a:spcPct val="120000"/>
              </a:lnSpc>
              <a:spcBef>
                <a:spcPts val="0"/>
              </a:spcBef>
              <a:spcAft>
                <a:spcPts val="0"/>
              </a:spcAft>
              <a:buClr>
                <a:schemeClr val="bg1"/>
              </a:buClr>
              <a:buSzPct val="120000"/>
              <a:buFont typeface="Arial" panose="020B0604020202020204" pitchFamily="34" charset="0"/>
              <a:buChar char="•"/>
              <a:tabLst/>
              <a:defRPr/>
            </a:pPr>
            <a:r>
              <a:rPr kumimoji="0" lang="en-GB" sz="1200" b="0" i="0" u="none" strike="noStrike" kern="0" cap="none" spc="0" normalizeH="0" baseline="0" noProof="0" dirty="0">
                <a:ln>
                  <a:noFill/>
                </a:ln>
                <a:solidFill>
                  <a:schemeClr val="bg1"/>
                </a:solidFill>
                <a:effectLst/>
                <a:uLnTx/>
                <a:uFillTx/>
                <a:latin typeface="Catamaran Thin" panose="020B0604020202020204" charset="0"/>
                <a:cs typeface="Catamaran Thin" panose="020B0604020202020204" charset="0"/>
                <a:sym typeface="Arial"/>
              </a:rPr>
              <a:t>Psychology</a:t>
            </a:r>
          </a:p>
          <a:p>
            <a:pPr marL="0" lvl="0" indent="0" rtl="0">
              <a:spcBef>
                <a:spcPts val="0"/>
              </a:spcBef>
              <a:spcAft>
                <a:spcPts val="0"/>
              </a:spcAft>
              <a:buNone/>
            </a:pPr>
            <a:endParaRPr b="1" dirty="0">
              <a:solidFill>
                <a:schemeClr val="tx1"/>
              </a:solidFill>
              <a:latin typeface="Livvic" panose="020B0604020202020204" charset="0"/>
            </a:endParaRPr>
          </a:p>
        </p:txBody>
      </p:sp>
      <p:sp>
        <p:nvSpPr>
          <p:cNvPr id="31" name="Google Shape;679;p50">
            <a:extLst>
              <a:ext uri="{FF2B5EF4-FFF2-40B4-BE49-F238E27FC236}">
                <a16:creationId xmlns:a16="http://schemas.microsoft.com/office/drawing/2014/main" id="{91032806-0F7D-4A03-87C9-317F86BF121B}"/>
              </a:ext>
            </a:extLst>
          </p:cNvPr>
          <p:cNvSpPr/>
          <p:nvPr/>
        </p:nvSpPr>
        <p:spPr>
          <a:xfrm>
            <a:off x="430727" y="2629573"/>
            <a:ext cx="7669717" cy="275015"/>
          </a:xfrm>
          <a:prstGeom prst="rightArrow">
            <a:avLst>
              <a:gd name="adj1" fmla="val 27071"/>
              <a:gd name="adj2" fmla="val 76275"/>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680;p50">
            <a:extLst>
              <a:ext uri="{FF2B5EF4-FFF2-40B4-BE49-F238E27FC236}">
                <a16:creationId xmlns:a16="http://schemas.microsoft.com/office/drawing/2014/main" id="{E9C19D1D-ED6E-48DA-AF53-154986160C76}"/>
              </a:ext>
            </a:extLst>
          </p:cNvPr>
          <p:cNvSpPr/>
          <p:nvPr/>
        </p:nvSpPr>
        <p:spPr>
          <a:xfrm>
            <a:off x="1233694" y="2604061"/>
            <a:ext cx="338066" cy="301139"/>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1;p50">
            <a:extLst>
              <a:ext uri="{FF2B5EF4-FFF2-40B4-BE49-F238E27FC236}">
                <a16:creationId xmlns:a16="http://schemas.microsoft.com/office/drawing/2014/main" id="{F626DEAC-7111-4D30-9B9F-32BCA6FEADE0}"/>
              </a:ext>
            </a:extLst>
          </p:cNvPr>
          <p:cNvSpPr/>
          <p:nvPr/>
        </p:nvSpPr>
        <p:spPr>
          <a:xfrm>
            <a:off x="2613414" y="2604213"/>
            <a:ext cx="338066" cy="300834"/>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82;p50">
            <a:extLst>
              <a:ext uri="{FF2B5EF4-FFF2-40B4-BE49-F238E27FC236}">
                <a16:creationId xmlns:a16="http://schemas.microsoft.com/office/drawing/2014/main" id="{81CE8D49-1142-413D-A926-2888652D623C}"/>
              </a:ext>
            </a:extLst>
          </p:cNvPr>
          <p:cNvSpPr/>
          <p:nvPr/>
        </p:nvSpPr>
        <p:spPr>
          <a:xfrm>
            <a:off x="3993134" y="2604671"/>
            <a:ext cx="338066" cy="299918"/>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83;p50">
            <a:extLst>
              <a:ext uri="{FF2B5EF4-FFF2-40B4-BE49-F238E27FC236}">
                <a16:creationId xmlns:a16="http://schemas.microsoft.com/office/drawing/2014/main" id="{9E9A6669-D385-420D-A544-0D559891E76A}"/>
              </a:ext>
            </a:extLst>
          </p:cNvPr>
          <p:cNvSpPr/>
          <p:nvPr/>
        </p:nvSpPr>
        <p:spPr>
          <a:xfrm>
            <a:off x="5372854" y="2604213"/>
            <a:ext cx="334528" cy="300834"/>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84;p50">
            <a:extLst>
              <a:ext uri="{FF2B5EF4-FFF2-40B4-BE49-F238E27FC236}">
                <a16:creationId xmlns:a16="http://schemas.microsoft.com/office/drawing/2014/main" id="{4929F278-7924-40B7-80A3-2A8719EFB5C8}"/>
              </a:ext>
            </a:extLst>
          </p:cNvPr>
          <p:cNvSpPr/>
          <p:nvPr/>
        </p:nvSpPr>
        <p:spPr>
          <a:xfrm>
            <a:off x="6749035" y="2604671"/>
            <a:ext cx="338066" cy="299918"/>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624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607252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rot="5400000">
            <a:off x="6641457" y="175256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rPr>
              <a:t>VIDEO-EEG TELEMTRY</a:t>
            </a:r>
            <a:endParaRPr dirty="0">
              <a:solidFill>
                <a:schemeClr val="lt1"/>
              </a:solidFill>
            </a:endParaRPr>
          </a:p>
        </p:txBody>
      </p:sp>
      <p:sp>
        <p:nvSpPr>
          <p:cNvPr id="13" name="Google Shape;541;p47">
            <a:extLst>
              <a:ext uri="{FF2B5EF4-FFF2-40B4-BE49-F238E27FC236}">
                <a16:creationId xmlns:a16="http://schemas.microsoft.com/office/drawing/2014/main" id="{D619A8A5-A79A-46D9-96A8-35ADE28223C0}"/>
              </a:ext>
            </a:extLst>
          </p:cNvPr>
          <p:cNvSpPr/>
          <p:nvPr/>
        </p:nvSpPr>
        <p:spPr>
          <a:xfrm>
            <a:off x="0" y="0"/>
            <a:ext cx="1329600" cy="4370100"/>
          </a:xfrm>
          <a:prstGeom prst="rect">
            <a:avLst/>
          </a:prstGeom>
          <a:solidFill>
            <a:srgbClr val="CFC3AC">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p25">
            <a:extLst>
              <a:ext uri="{FF2B5EF4-FFF2-40B4-BE49-F238E27FC236}">
                <a16:creationId xmlns:a16="http://schemas.microsoft.com/office/drawing/2014/main" id="{B747C2A5-F4BB-4264-AC34-367B4F6AF1D3}"/>
              </a:ext>
            </a:extLst>
          </p:cNvPr>
          <p:cNvSpPr txBox="1">
            <a:spLocks/>
          </p:cNvSpPr>
          <p:nvPr/>
        </p:nvSpPr>
        <p:spPr>
          <a:xfrm flipH="1">
            <a:off x="845763" y="2618915"/>
            <a:ext cx="5781722" cy="21505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9pPr>
          </a:lstStyle>
          <a:p>
            <a:pPr marL="180000" indent="-180000">
              <a:spcAft>
                <a:spcPts val="1200"/>
              </a:spcAft>
              <a:buClr>
                <a:schemeClr val="accent1"/>
              </a:buClr>
              <a:buSzPct val="125000"/>
              <a:buFont typeface="Catamaran Thin" panose="020B0604020202020204" charset="0"/>
              <a:buChar char="•"/>
            </a:pPr>
            <a:r>
              <a:rPr lang="en-GB" sz="1800" dirty="0"/>
              <a:t>Gold standard investigation for diagnosis</a:t>
            </a:r>
          </a:p>
          <a:p>
            <a:pPr marL="180000" indent="-180000">
              <a:spcAft>
                <a:spcPts val="1200"/>
              </a:spcAft>
              <a:buClr>
                <a:schemeClr val="accent1"/>
              </a:buClr>
              <a:buSzPct val="125000"/>
              <a:buFont typeface="Catamaran Thin" panose="020B0604020202020204" charset="0"/>
              <a:buChar char="•"/>
            </a:pPr>
            <a:r>
              <a:rPr lang="en-GB" sz="1800" dirty="0"/>
              <a:t>Costly, scarce and limited use if infrequent attacks</a:t>
            </a:r>
          </a:p>
          <a:p>
            <a:pPr marL="180000" indent="-180000">
              <a:spcAft>
                <a:spcPts val="1200"/>
              </a:spcAft>
              <a:buClr>
                <a:schemeClr val="accent1"/>
              </a:buClr>
              <a:buSzPct val="125000"/>
              <a:buFont typeface="Catamaran Thin" panose="020B0604020202020204" charset="0"/>
              <a:buChar char="•"/>
            </a:pPr>
            <a:r>
              <a:rPr lang="en-GB" sz="1800" dirty="0"/>
              <a:t>Provocation techniques may increase yield</a:t>
            </a:r>
          </a:p>
          <a:p>
            <a:pPr marL="180000" indent="-180000">
              <a:spcAft>
                <a:spcPts val="1200"/>
              </a:spcAft>
              <a:buClr>
                <a:schemeClr val="accent1"/>
              </a:buClr>
              <a:buSzPct val="125000"/>
              <a:buFont typeface="Catamaran Thin" panose="020B0604020202020204" charset="0"/>
              <a:buChar char="•"/>
            </a:pPr>
            <a:r>
              <a:rPr lang="en-GB" sz="1800" dirty="0"/>
              <a:t>Intact alpha rhythm during seizures / unresponsiveness</a:t>
            </a:r>
          </a:p>
          <a:p>
            <a:pPr marL="180000" indent="-180000">
              <a:spcAft>
                <a:spcPts val="1200"/>
              </a:spcAft>
              <a:buClr>
                <a:schemeClr val="accent1"/>
              </a:buClr>
              <a:buSzPct val="125000"/>
              <a:buFont typeface="Catamaran Thin" panose="020B0604020202020204" charset="0"/>
              <a:buChar char="•"/>
            </a:pPr>
            <a:r>
              <a:rPr lang="en-GB" sz="1800" dirty="0"/>
              <a:t>Seizure onset during sleep vs ‘</a:t>
            </a:r>
            <a:r>
              <a:rPr lang="en-GB" sz="1800" dirty="0" err="1"/>
              <a:t>pseudosleep</a:t>
            </a:r>
            <a:r>
              <a:rPr lang="en-GB" sz="1800" dirty="0"/>
              <a:t>’ / after waking</a:t>
            </a:r>
            <a:endParaRPr lang="en-GB" sz="1400" dirty="0"/>
          </a:p>
          <a:p>
            <a:pPr marL="0" indent="0">
              <a:spcBef>
                <a:spcPts val="1600"/>
              </a:spcBef>
              <a:spcAft>
                <a:spcPts val="1600"/>
              </a:spcAft>
              <a:buFont typeface="Catamaran Thin"/>
              <a:buNone/>
            </a:pPr>
            <a:endParaRPr lang="en-GB" sz="1400" dirty="0"/>
          </a:p>
        </p:txBody>
      </p:sp>
      <p:pic>
        <p:nvPicPr>
          <p:cNvPr id="2" name="Picture 2">
            <a:extLst>
              <a:ext uri="{FF2B5EF4-FFF2-40B4-BE49-F238E27FC236}">
                <a16:creationId xmlns:a16="http://schemas.microsoft.com/office/drawing/2014/main" id="{EF6D3034-6596-4C01-9D27-211CE779A1F1}"/>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290" y="246501"/>
            <a:ext cx="3912727" cy="2188681"/>
          </a:xfrm>
          <a:prstGeom prst="rect">
            <a:avLst/>
          </a:prstGeom>
          <a:noFill/>
          <a:extLst>
            <a:ext uri="{909E8E84-426E-40DD-AFC4-6F175D3DCCD1}">
              <a14:hiddenFill xmlns:a14="http://schemas.microsoft.com/office/drawing/2010/main">
                <a:solidFill>
                  <a:srgbClr val="FFFFFF"/>
                </a:solidFill>
              </a14:hiddenFill>
            </a:ext>
          </a:extLst>
        </p:spPr>
      </p:pic>
      <p:sp>
        <p:nvSpPr>
          <p:cNvPr id="230" name="Google Shape;230;p33"/>
          <p:cNvSpPr/>
          <p:nvPr/>
        </p:nvSpPr>
        <p:spPr>
          <a:xfrm rot="5400000">
            <a:off x="4507455" y="-314730"/>
            <a:ext cx="2029900" cy="3742861"/>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17680" y="609864"/>
            <a:ext cx="2997898" cy="2952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GB" sz="1400" dirty="0">
                <a:solidFill>
                  <a:schemeClr val="lt1"/>
                </a:solidFill>
              </a:rPr>
              <a:t>Movement artefact may obscure (or be mistaken for) epileptiform discharges</a:t>
            </a:r>
          </a:p>
          <a:p>
            <a:pPr marL="0" lvl="0" indent="0" algn="l" rtl="0">
              <a:spcBef>
                <a:spcPts val="0"/>
              </a:spcBef>
              <a:spcAft>
                <a:spcPts val="600"/>
              </a:spcAft>
              <a:buNone/>
            </a:pPr>
            <a:r>
              <a:rPr lang="en-GB" sz="1400" dirty="0">
                <a:solidFill>
                  <a:schemeClr val="lt1"/>
                </a:solidFill>
              </a:rPr>
              <a:t>Check with informant that seizure representative of habitual attacks</a:t>
            </a:r>
          </a:p>
          <a:p>
            <a:pPr marL="0" lvl="0" indent="0" algn="l" rtl="0">
              <a:spcBef>
                <a:spcPts val="0"/>
              </a:spcBef>
              <a:spcAft>
                <a:spcPts val="600"/>
              </a:spcAft>
              <a:buNone/>
            </a:pPr>
            <a:r>
              <a:rPr lang="en-GB" sz="1400" dirty="0">
                <a:solidFill>
                  <a:schemeClr val="lt1"/>
                </a:solidFill>
              </a:rPr>
              <a:t>EEG may be normal in simple partial or frontal lobe seizures</a:t>
            </a:r>
          </a:p>
        </p:txBody>
      </p:sp>
    </p:spTree>
    <p:extLst>
      <p:ext uri="{BB962C8B-B14F-4D97-AF65-F5344CB8AC3E}">
        <p14:creationId xmlns:p14="http://schemas.microsoft.com/office/powerpoint/2010/main" val="4111083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2"/>
        <p:cNvGrpSpPr/>
        <p:nvPr/>
      </p:nvGrpSpPr>
      <p:grpSpPr>
        <a:xfrm>
          <a:off x="0" y="0"/>
          <a:ext cx="0" cy="0"/>
          <a:chOff x="0" y="0"/>
          <a:chExt cx="0" cy="0"/>
        </a:xfrm>
      </p:grpSpPr>
      <p:sp>
        <p:nvSpPr>
          <p:cNvPr id="743" name="Google Shape;743;p54"/>
          <p:cNvSpPr/>
          <p:nvPr/>
        </p:nvSpPr>
        <p:spPr>
          <a:xfrm>
            <a:off x="594694" y="727050"/>
            <a:ext cx="3036991" cy="1844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4"/>
          <p:cNvSpPr/>
          <p:nvPr/>
        </p:nvSpPr>
        <p:spPr>
          <a:xfrm>
            <a:off x="3775288" y="727050"/>
            <a:ext cx="3036991" cy="1844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745" name="Google Shape;745;p54"/>
          <p:cNvSpPr/>
          <p:nvPr/>
        </p:nvSpPr>
        <p:spPr>
          <a:xfrm>
            <a:off x="594694" y="2701075"/>
            <a:ext cx="3036991" cy="1844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4"/>
          <p:cNvSpPr/>
          <p:nvPr/>
        </p:nvSpPr>
        <p:spPr>
          <a:xfrm>
            <a:off x="3775288" y="2701075"/>
            <a:ext cx="3036991" cy="1844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4"/>
          <p:cNvSpPr txBox="1"/>
          <p:nvPr/>
        </p:nvSpPr>
        <p:spPr>
          <a:xfrm>
            <a:off x="715175" y="822480"/>
            <a:ext cx="2610000" cy="14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CONFIRM DIAGNOSIS…</a:t>
            </a:r>
            <a:endParaRPr lang="es" sz="1600" b="1" dirty="0">
              <a:solidFill>
                <a:srgbClr val="999999"/>
              </a:solidFill>
              <a:latin typeface="Ubuntu"/>
              <a:ea typeface="Ubuntu"/>
              <a:cs typeface="Ubuntu"/>
              <a:sym typeface="Ubuntu"/>
            </a:endParaRP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Involve senior clinician.</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Consider alternative diagnoses.</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Ask permission to video attacks?</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12" name="Title 1">
            <a:extLst>
              <a:ext uri="{FF2B5EF4-FFF2-40B4-BE49-F238E27FC236}">
                <a16:creationId xmlns:a16="http://schemas.microsoft.com/office/drawing/2014/main" id="{195C2F3D-D102-491D-AD2C-D645B2763DBF}"/>
              </a:ext>
            </a:extLst>
          </p:cNvPr>
          <p:cNvSpPr txBox="1">
            <a:spLocks/>
          </p:cNvSpPr>
          <p:nvPr/>
        </p:nvSpPr>
        <p:spPr>
          <a:xfrm rot="5400000">
            <a:off x="6359755" y="2223900"/>
            <a:ext cx="3481200" cy="48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4000"/>
              <a:buFont typeface="Livvic"/>
              <a:buNone/>
              <a:defRPr sz="4000" b="1" i="0" u="none" strike="noStrike" cap="none">
                <a:solidFill>
                  <a:schemeClr val="dk1"/>
                </a:solidFill>
                <a:latin typeface="Livvic"/>
                <a:ea typeface="Livvic"/>
                <a:cs typeface="Livvic"/>
                <a:sym typeface="Livvic"/>
              </a:defRPr>
            </a:lvl9pPr>
          </a:lstStyle>
          <a:p>
            <a:r>
              <a:rPr lang="en-GB" dirty="0"/>
              <a:t>ACUTE MANAGEMENT</a:t>
            </a:r>
          </a:p>
        </p:txBody>
      </p:sp>
      <p:sp>
        <p:nvSpPr>
          <p:cNvPr id="4" name="Google Shape;747;p54">
            <a:extLst>
              <a:ext uri="{FF2B5EF4-FFF2-40B4-BE49-F238E27FC236}">
                <a16:creationId xmlns:a16="http://schemas.microsoft.com/office/drawing/2014/main" id="{53A78D87-07D6-42CE-9E0E-9840973D80AC}"/>
              </a:ext>
            </a:extLst>
          </p:cNvPr>
          <p:cNvSpPr txBox="1"/>
          <p:nvPr/>
        </p:nvSpPr>
        <p:spPr>
          <a:xfrm>
            <a:off x="715174" y="2811985"/>
            <a:ext cx="2729065" cy="14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DON’T RUSH IN…</a:t>
            </a:r>
            <a:endParaRPr lang="es" sz="1600" b="1" dirty="0">
              <a:solidFill>
                <a:srgbClr val="999999"/>
              </a:solidFill>
              <a:latin typeface="Ubuntu"/>
              <a:ea typeface="Ubuntu"/>
              <a:cs typeface="Ubuntu"/>
              <a:sym typeface="Ubuntu"/>
            </a:endParaRP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Take time to observe attacks.</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Avoid escalating / repeated doses of benzodiazepines and AEDs.</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Reduce iatrogenic harm.</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5" name="Google Shape;747;p54">
            <a:extLst>
              <a:ext uri="{FF2B5EF4-FFF2-40B4-BE49-F238E27FC236}">
                <a16:creationId xmlns:a16="http://schemas.microsoft.com/office/drawing/2014/main" id="{7544721A-8F44-4637-9B8B-4FD8E7CCDA57}"/>
              </a:ext>
            </a:extLst>
          </p:cNvPr>
          <p:cNvSpPr txBox="1"/>
          <p:nvPr/>
        </p:nvSpPr>
        <p:spPr>
          <a:xfrm>
            <a:off x="3933869" y="822480"/>
            <a:ext cx="2710770" cy="14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MINIMIZE DRAMA…</a:t>
            </a:r>
            <a:endParaRPr lang="es" sz="1600" b="1" dirty="0">
              <a:solidFill>
                <a:srgbClr val="999999"/>
              </a:solidFill>
              <a:latin typeface="Ubuntu"/>
              <a:ea typeface="Ubuntu"/>
              <a:cs typeface="Ubuntu"/>
              <a:sym typeface="Ubuntu"/>
            </a:endParaRP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Communicate management plan to all healthcare staff. </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Reduce environmental stimulation.</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Ensure safety of patient.</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6" name="Google Shape;747;p54">
            <a:extLst>
              <a:ext uri="{FF2B5EF4-FFF2-40B4-BE49-F238E27FC236}">
                <a16:creationId xmlns:a16="http://schemas.microsoft.com/office/drawing/2014/main" id="{D41E562A-58C7-4B90-A189-373D447A6A1E}"/>
              </a:ext>
            </a:extLst>
          </p:cNvPr>
          <p:cNvSpPr txBox="1"/>
          <p:nvPr/>
        </p:nvSpPr>
        <p:spPr>
          <a:xfrm>
            <a:off x="3933868" y="2826985"/>
            <a:ext cx="2710771" cy="14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NEXT STEPS…</a:t>
            </a:r>
            <a:endParaRPr lang="es" sz="1600" b="1" dirty="0">
              <a:solidFill>
                <a:srgbClr val="999999"/>
              </a:solidFill>
              <a:latin typeface="Ubuntu"/>
              <a:ea typeface="Ubuntu"/>
              <a:cs typeface="Ubuntu"/>
              <a:sym typeface="Ubuntu"/>
            </a:endParaRP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Present the diagnosis.</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Provide information and signpost to other resources.</a:t>
            </a:r>
          </a:p>
          <a:p>
            <a:pPr marL="0" lvl="0" indent="0" algn="l" rtl="0">
              <a:spcBef>
                <a:spcPts val="0"/>
              </a:spcBef>
              <a:spcAft>
                <a:spcPts val="400"/>
              </a:spcAft>
              <a:buNone/>
            </a:pPr>
            <a:r>
              <a:rPr lang="es" dirty="0">
                <a:solidFill>
                  <a:schemeClr val="tx1"/>
                </a:solidFill>
                <a:latin typeface="Catamaran Thin" panose="020B0604020202020204" charset="0"/>
                <a:ea typeface="Ubuntu"/>
                <a:cs typeface="Catamaran Thin" panose="020B0604020202020204" charset="0"/>
                <a:sym typeface="Ubuntu"/>
              </a:rPr>
              <a:t>Arrange neurology and / or psychiatry referrals.</a:t>
            </a:r>
            <a:endParaRPr dirty="0">
              <a:solidFill>
                <a:schemeClr val="tx1"/>
              </a:solidFill>
              <a:latin typeface="Catamaran Thin" panose="020B0604020202020204" charset="0"/>
              <a:ea typeface="Ubuntu"/>
              <a:cs typeface="Catamaran Thin" panose="020B0604020202020204" charset="0"/>
              <a:sym typeface="Ubuntu"/>
            </a:endParaRPr>
          </a:p>
        </p:txBody>
      </p:sp>
    </p:spTree>
    <p:extLst>
      <p:ext uri="{BB962C8B-B14F-4D97-AF65-F5344CB8AC3E}">
        <p14:creationId xmlns:p14="http://schemas.microsoft.com/office/powerpoint/2010/main" val="93149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1026" name="Picture 2">
            <a:extLst>
              <a:ext uri="{FF2B5EF4-FFF2-40B4-BE49-F238E27FC236}">
                <a16:creationId xmlns:a16="http://schemas.microsoft.com/office/drawing/2014/main" id="{AECBA4FE-2DF6-4313-A8A4-FE9EC23C4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757" y="84224"/>
            <a:ext cx="4284602" cy="2849950"/>
          </a:xfrm>
          <a:prstGeom prst="rect">
            <a:avLst/>
          </a:prstGeom>
          <a:noFill/>
          <a:extLst>
            <a:ext uri="{909E8E84-426E-40DD-AFC4-6F175D3DCCD1}">
              <a14:hiddenFill xmlns:a14="http://schemas.microsoft.com/office/drawing/2010/main">
                <a:solidFill>
                  <a:srgbClr val="FFFFFF"/>
                </a:solidFill>
              </a14:hiddenFill>
            </a:ext>
          </a:extLst>
        </p:spPr>
      </p:pic>
      <p:sp>
        <p:nvSpPr>
          <p:cNvPr id="377" name="Google Shape;377;p41"/>
          <p:cNvSpPr/>
          <p:nvPr/>
        </p:nvSpPr>
        <p:spPr>
          <a:xfrm>
            <a:off x="1634399" y="2934173"/>
            <a:ext cx="6228237" cy="220932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1"/>
          <p:cNvSpPr txBox="1">
            <a:spLocks noGrp="1"/>
          </p:cNvSpPr>
          <p:nvPr>
            <p:ph type="subTitle" idx="1"/>
          </p:nvPr>
        </p:nvSpPr>
        <p:spPr>
          <a:xfrm>
            <a:off x="1908117" y="3383935"/>
            <a:ext cx="5680800" cy="1525262"/>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400" dirty="0">
                <a:solidFill>
                  <a:schemeClr val="lt1"/>
                </a:solidFill>
              </a:rPr>
              <a:t>Dr Weise took one glance at the urine-soaked pants of Ms Wilkins, once again confirming his suspicions about her. The patient grinned whilst rhythmically shaking her arms and rolling her eyes back in her head…</a:t>
            </a:r>
          </a:p>
          <a:p>
            <a:pPr marL="0" lvl="0" indent="0" algn="l" rtl="0">
              <a:spcBef>
                <a:spcPts val="0"/>
              </a:spcBef>
              <a:spcAft>
                <a:spcPts val="1600"/>
              </a:spcAft>
              <a:buNone/>
            </a:pPr>
            <a:r>
              <a:rPr lang="en-GB" sz="1400" dirty="0">
                <a:solidFill>
                  <a:schemeClr val="lt1"/>
                </a:solidFill>
              </a:rPr>
              <a:t>…Dr Weise then collapsed to the ground and pretended to thrash around until he was removed from the scene by his colleagues.</a:t>
            </a:r>
            <a:endParaRPr sz="1400" dirty="0">
              <a:solidFill>
                <a:schemeClr val="lt1"/>
              </a:solidFill>
            </a:endParaRPr>
          </a:p>
        </p:txBody>
      </p:sp>
      <p:sp>
        <p:nvSpPr>
          <p:cNvPr id="380" name="Google Shape;380;p41"/>
          <p:cNvSpPr txBox="1">
            <a:spLocks noGrp="1"/>
          </p:cNvSpPr>
          <p:nvPr>
            <p:ph type="ctrTitle"/>
          </p:nvPr>
        </p:nvSpPr>
        <p:spPr>
          <a:xfrm>
            <a:off x="4208755" y="287025"/>
            <a:ext cx="4544219" cy="1822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t>DOCTOR HAS PSEUDOSEIZURE TO AVOID SEEING PATIENT WITH PSEUDOSEIZURES</a:t>
            </a:r>
          </a:p>
        </p:txBody>
      </p:sp>
      <p:sp>
        <p:nvSpPr>
          <p:cNvPr id="381" name="Google Shape;381;p41"/>
          <p:cNvSpPr/>
          <p:nvPr/>
        </p:nvSpPr>
        <p:spPr>
          <a:xfrm>
            <a:off x="0" y="533985"/>
            <a:ext cx="2320200" cy="1386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7097BF65-ED2C-4C36-972C-8082D3F52E77}"/>
              </a:ext>
            </a:extLst>
          </p:cNvPr>
          <p:cNvSpPr txBox="1"/>
          <p:nvPr/>
        </p:nvSpPr>
        <p:spPr>
          <a:xfrm>
            <a:off x="4498862" y="2934172"/>
            <a:ext cx="499310" cy="1569660"/>
          </a:xfrm>
          <a:prstGeom prst="rect">
            <a:avLst/>
          </a:prstGeom>
          <a:noFill/>
        </p:spPr>
        <p:txBody>
          <a:bodyPr wrap="square" rtlCol="0">
            <a:spAutoFit/>
          </a:bodyPr>
          <a:lstStyle/>
          <a:p>
            <a:r>
              <a:rPr lang="en-GB" sz="9600" dirty="0">
                <a:solidFill>
                  <a:schemeClr val="bg1"/>
                </a:solidFill>
                <a:latin typeface="Catamaran Thin" panose="020B0604020202020204" charset="0"/>
                <a:cs typeface="Catamaran Thin" panose="020B060402020202020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rot="5400000">
            <a:off x="6672869"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dirty="0"/>
              <a:t>PRESENTING THE DIAGNOSIS</a:t>
            </a:r>
            <a:endParaRPr sz="2400" dirty="0"/>
          </a:p>
        </p:txBody>
      </p:sp>
      <p:sp>
        <p:nvSpPr>
          <p:cNvPr id="142" name="Google Shape;142;p26"/>
          <p:cNvSpPr/>
          <p:nvPr/>
        </p:nvSpPr>
        <p:spPr>
          <a:xfrm rot="-5400000" flipH="1">
            <a:off x="-101881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209825" y="2481206"/>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03</a:t>
            </a:r>
            <a:endParaRPr>
              <a:solidFill>
                <a:schemeClr val="lt1"/>
              </a:solidFill>
            </a:endParaRPr>
          </a:p>
        </p:txBody>
      </p:sp>
      <p:sp>
        <p:nvSpPr>
          <p:cNvPr id="146" name="Google Shape;146;p26"/>
          <p:cNvSpPr txBox="1">
            <a:spLocks noGrp="1"/>
          </p:cNvSpPr>
          <p:nvPr>
            <p:ph type="ctrTitle"/>
          </p:nvPr>
        </p:nvSpPr>
        <p:spPr>
          <a:xfrm>
            <a:off x="1043180" y="561418"/>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s" dirty="0">
                <a:solidFill>
                  <a:schemeClr val="bg1"/>
                </a:solidFill>
              </a:rPr>
              <a:t>EXPLANATION </a:t>
            </a:r>
            <a:br>
              <a:rPr lang="es" dirty="0">
                <a:solidFill>
                  <a:schemeClr val="bg1"/>
                </a:solidFill>
              </a:rPr>
            </a:br>
            <a:r>
              <a:rPr lang="es" b="0" dirty="0">
                <a:solidFill>
                  <a:schemeClr val="bg1"/>
                </a:solidFill>
                <a:latin typeface="Catamaran Thin" panose="020B0604020202020204" charset="0"/>
                <a:cs typeface="Catamaran Thin" panose="020B0604020202020204" charset="0"/>
              </a:rPr>
              <a:t>of the diagnosis</a:t>
            </a:r>
            <a:endParaRPr b="0" dirty="0">
              <a:solidFill>
                <a:schemeClr val="bg1"/>
              </a:solidFill>
              <a:latin typeface="Catamaran Thin" panose="020B0604020202020204" charset="0"/>
              <a:cs typeface="Catamaran Thin" panose="020B0604020202020204" charset="0"/>
            </a:endParaRPr>
          </a:p>
        </p:txBody>
      </p:sp>
      <p:sp>
        <p:nvSpPr>
          <p:cNvPr id="148" name="Google Shape;148;p26"/>
          <p:cNvSpPr txBox="1">
            <a:spLocks noGrp="1"/>
          </p:cNvSpPr>
          <p:nvPr>
            <p:ph type="title" idx="2"/>
          </p:nvPr>
        </p:nvSpPr>
        <p:spPr>
          <a:xfrm>
            <a:off x="209825" y="476106"/>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01</a:t>
            </a:r>
            <a:endParaRPr dirty="0">
              <a:solidFill>
                <a:schemeClr val="lt1"/>
              </a:solidFill>
            </a:endParaRPr>
          </a:p>
        </p:txBody>
      </p:sp>
      <p:sp>
        <p:nvSpPr>
          <p:cNvPr id="151" name="Google Shape;151;p26"/>
          <p:cNvSpPr txBox="1">
            <a:spLocks noGrp="1"/>
          </p:cNvSpPr>
          <p:nvPr>
            <p:ph type="title" idx="5"/>
          </p:nvPr>
        </p:nvSpPr>
        <p:spPr>
          <a:xfrm>
            <a:off x="209825" y="1478656"/>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02</a:t>
            </a:r>
            <a:endParaRPr>
              <a:solidFill>
                <a:schemeClr val="lt1"/>
              </a:solidFill>
            </a:endParaRPr>
          </a:p>
        </p:txBody>
      </p:sp>
      <p:sp>
        <p:nvSpPr>
          <p:cNvPr id="154" name="Google Shape;154;p26"/>
          <p:cNvSpPr txBox="1">
            <a:spLocks noGrp="1"/>
          </p:cNvSpPr>
          <p:nvPr>
            <p:ph type="title" idx="15"/>
          </p:nvPr>
        </p:nvSpPr>
        <p:spPr>
          <a:xfrm>
            <a:off x="209825" y="3483755"/>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04</a:t>
            </a:r>
            <a:endParaRPr dirty="0">
              <a:solidFill>
                <a:schemeClr val="lt1"/>
              </a:solidFill>
            </a:endParaRPr>
          </a:p>
        </p:txBody>
      </p:sp>
      <p:sp>
        <p:nvSpPr>
          <p:cNvPr id="20" name="Google Shape;146;p26"/>
          <p:cNvSpPr txBox="1">
            <a:spLocks/>
          </p:cNvSpPr>
          <p:nvPr/>
        </p:nvSpPr>
        <p:spPr>
          <a:xfrm>
            <a:off x="1043180" y="1558172"/>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p>
          <a:p>
            <a:r>
              <a:rPr lang="en-GB" b="0" dirty="0">
                <a:solidFill>
                  <a:schemeClr val="bg1"/>
                </a:solidFill>
                <a:latin typeface="Catamaran Thin" panose="020B0604020202020204" charset="0"/>
                <a:cs typeface="Catamaran Thin" panose="020B0604020202020204" charset="0"/>
              </a:rPr>
              <a:t>Provide </a:t>
            </a:r>
          </a:p>
          <a:p>
            <a:r>
              <a:rPr lang="en-GB" dirty="0">
                <a:solidFill>
                  <a:schemeClr val="bg1"/>
                </a:solidFill>
              </a:rPr>
              <a:t>REASSURANCE</a:t>
            </a:r>
            <a:endParaRPr lang="en-GB" b="0" dirty="0">
              <a:solidFill>
                <a:schemeClr val="bg1"/>
              </a:solidFill>
              <a:latin typeface="Catamaran Thin" panose="020B0604020202020204" charset="0"/>
              <a:cs typeface="Catamaran Thin" panose="020B0604020202020204" charset="0"/>
            </a:endParaRPr>
          </a:p>
        </p:txBody>
      </p:sp>
      <p:sp>
        <p:nvSpPr>
          <p:cNvPr id="21" name="Google Shape;146;p26"/>
          <p:cNvSpPr txBox="1">
            <a:spLocks/>
          </p:cNvSpPr>
          <p:nvPr/>
        </p:nvSpPr>
        <p:spPr>
          <a:xfrm>
            <a:off x="1043180" y="2542769"/>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p>
          <a:p>
            <a:r>
              <a:rPr lang="en-GB" b="0" dirty="0">
                <a:solidFill>
                  <a:schemeClr val="bg1"/>
                </a:solidFill>
                <a:latin typeface="Catamaran Thin" panose="020B0604020202020204" charset="0"/>
                <a:cs typeface="Catamaran Thin" panose="020B0604020202020204" charset="0"/>
              </a:rPr>
              <a:t>Explain</a:t>
            </a:r>
            <a:r>
              <a:rPr lang="en-GB" dirty="0">
                <a:solidFill>
                  <a:schemeClr val="bg1"/>
                </a:solidFill>
              </a:rPr>
              <a:t> </a:t>
            </a:r>
            <a:r>
              <a:rPr lang="en-GB" dirty="0">
                <a:solidFill>
                  <a:schemeClr val="bg1"/>
                </a:solidFill>
                <a:latin typeface="Livvic" panose="020B0604020202020204" charset="0"/>
                <a:cs typeface="Catamaran Thin" panose="020B0604020202020204" charset="0"/>
              </a:rPr>
              <a:t>CAUSES </a:t>
            </a:r>
            <a:r>
              <a:rPr lang="en-GB" b="0" dirty="0">
                <a:solidFill>
                  <a:schemeClr val="bg1"/>
                </a:solidFill>
                <a:latin typeface="Catamaran Thin" panose="020B0604020202020204" charset="0"/>
                <a:cs typeface="Catamaran Thin" panose="020B0604020202020204" charset="0"/>
              </a:rPr>
              <a:t>and</a:t>
            </a:r>
            <a:r>
              <a:rPr lang="en-GB" dirty="0">
                <a:solidFill>
                  <a:schemeClr val="bg1"/>
                </a:solidFill>
                <a:latin typeface="Livvic" panose="020B0604020202020204" charset="0"/>
                <a:cs typeface="Catamaran Thin" panose="020B0604020202020204" charset="0"/>
              </a:rPr>
              <a:t> MAINTAINING FACTORS</a:t>
            </a:r>
          </a:p>
        </p:txBody>
      </p:sp>
      <p:sp>
        <p:nvSpPr>
          <p:cNvPr id="22" name="Google Shape;146;p26"/>
          <p:cNvSpPr txBox="1">
            <a:spLocks/>
          </p:cNvSpPr>
          <p:nvPr/>
        </p:nvSpPr>
        <p:spPr>
          <a:xfrm>
            <a:off x="1043180" y="3560547"/>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p>
          <a:p>
            <a:r>
              <a:rPr lang="en-GB" b="0" dirty="0">
                <a:solidFill>
                  <a:schemeClr val="bg1"/>
                </a:solidFill>
                <a:latin typeface="Catamaran Thin" panose="020B0604020202020204" charset="0"/>
                <a:cs typeface="Catamaran Thin" panose="020B0604020202020204" charset="0"/>
              </a:rPr>
              <a:t>Explain </a:t>
            </a:r>
            <a:r>
              <a:rPr lang="en-GB" dirty="0">
                <a:solidFill>
                  <a:schemeClr val="bg1"/>
                </a:solidFill>
              </a:rPr>
              <a:t>TREATMENT </a:t>
            </a:r>
          </a:p>
          <a:p>
            <a:r>
              <a:rPr lang="en-GB" b="0" dirty="0">
                <a:solidFill>
                  <a:schemeClr val="bg1"/>
                </a:solidFill>
                <a:latin typeface="Catamaran Thin" panose="020B0604020202020204" charset="0"/>
                <a:cs typeface="Catamaran Thin" panose="020B0604020202020204" charset="0"/>
              </a:rPr>
              <a:t>and guide  </a:t>
            </a:r>
            <a:r>
              <a:rPr lang="en-GB" dirty="0">
                <a:solidFill>
                  <a:schemeClr val="bg1"/>
                </a:solidFill>
                <a:latin typeface="Livvic" panose="020B0604020202020204" charset="0"/>
                <a:cs typeface="Catamaran Thin" panose="020B0604020202020204" charset="0"/>
              </a:rPr>
              <a:t>EXPECTATIONS</a:t>
            </a:r>
          </a:p>
        </p:txBody>
      </p:sp>
      <p:sp>
        <p:nvSpPr>
          <p:cNvPr id="2" name="Google Shape;533;p46">
            <a:extLst>
              <a:ext uri="{FF2B5EF4-FFF2-40B4-BE49-F238E27FC236}">
                <a16:creationId xmlns:a16="http://schemas.microsoft.com/office/drawing/2014/main" id="{B89AC66B-9E31-4A68-BC20-53B6BC8B0AA2}"/>
              </a:ext>
            </a:extLst>
          </p:cNvPr>
          <p:cNvSpPr/>
          <p:nvPr/>
        </p:nvSpPr>
        <p:spPr>
          <a:xfrm>
            <a:off x="4399071" y="3749039"/>
            <a:ext cx="4127759" cy="1092585"/>
          </a:xfrm>
          <a:prstGeom prst="rect">
            <a:avLst/>
          </a:prstGeom>
          <a:solidFill>
            <a:srgbClr val="CFC3AC">
              <a:alpha val="58430"/>
            </a:srgbClr>
          </a:solidFill>
          <a:ln>
            <a:noFill/>
          </a:ln>
        </p:spPr>
        <p:txBody>
          <a:bodyPr spcFirstLastPara="1" wrap="square" lIns="252000" tIns="91425" rIns="324000" bIns="91425" anchor="ctr" anchorCtr="0">
            <a:noAutofit/>
          </a:bodyPr>
          <a:lstStyle/>
          <a:p>
            <a:pPr marL="0" lvl="0" indent="0" algn="r" rtl="0">
              <a:spcBef>
                <a:spcPts val="0"/>
              </a:spcBef>
              <a:spcAft>
                <a:spcPts val="0"/>
              </a:spcAft>
              <a:buNone/>
            </a:pPr>
            <a:r>
              <a:rPr lang="en-GB" sz="1600" b="1" dirty="0">
                <a:solidFill>
                  <a:schemeClr val="tx1"/>
                </a:solidFill>
                <a:latin typeface="Livvic" panose="020B0604020202020204" charset="0"/>
              </a:rPr>
              <a:t>“Possibly the single most important factor in determining outcome.”</a:t>
            </a:r>
            <a:endParaRPr sz="1600" b="1" dirty="0">
              <a:solidFill>
                <a:schemeClr val="tx1"/>
              </a:solidFill>
              <a:latin typeface="Livvic" panose="020B0604020202020204" charset="0"/>
            </a:endParaRPr>
          </a:p>
        </p:txBody>
      </p:sp>
      <p:sp>
        <p:nvSpPr>
          <p:cNvPr id="41" name="Google Shape;133;p25">
            <a:extLst>
              <a:ext uri="{FF2B5EF4-FFF2-40B4-BE49-F238E27FC236}">
                <a16:creationId xmlns:a16="http://schemas.microsoft.com/office/drawing/2014/main" id="{49EEC5AD-519A-4FA1-BF6E-43E51BE4CD6B}"/>
              </a:ext>
            </a:extLst>
          </p:cNvPr>
          <p:cNvSpPr txBox="1">
            <a:spLocks/>
          </p:cNvSpPr>
          <p:nvPr/>
        </p:nvSpPr>
        <p:spPr>
          <a:xfrm flipH="1">
            <a:off x="3434827" y="561418"/>
            <a:ext cx="3295894" cy="2925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9pPr>
          </a:lstStyle>
          <a:p>
            <a:pPr marL="180000" indent="-180000">
              <a:spcAft>
                <a:spcPts val="1200"/>
              </a:spcAft>
              <a:buClr>
                <a:schemeClr val="accent1"/>
              </a:buClr>
              <a:buSzPct val="125000"/>
              <a:buFont typeface="Catamaran Thin" panose="020B0604020202020204" charset="0"/>
              <a:buChar char="•"/>
            </a:pPr>
            <a:r>
              <a:rPr lang="en-GB" sz="1600" dirty="0"/>
              <a:t>Only intervention required to stop seizures in 15-30%</a:t>
            </a:r>
          </a:p>
          <a:p>
            <a:pPr marL="180000" indent="-180000">
              <a:spcAft>
                <a:spcPts val="1200"/>
              </a:spcAft>
              <a:buClr>
                <a:schemeClr val="accent1"/>
              </a:buClr>
              <a:buSzPct val="125000"/>
              <a:buFont typeface="Catamaran Thin" panose="020B0604020202020204" charset="0"/>
              <a:buChar char="•"/>
            </a:pPr>
            <a:r>
              <a:rPr lang="en-GB" sz="1600" dirty="0"/>
              <a:t>Significant reduction in seizure frequency and healthcare utilisation</a:t>
            </a:r>
          </a:p>
          <a:p>
            <a:pPr marL="180000" indent="-180000">
              <a:buClr>
                <a:schemeClr val="accent1"/>
              </a:buClr>
              <a:buSzPct val="125000"/>
              <a:buFont typeface="Catamaran Thin" panose="020B0604020202020204" charset="0"/>
              <a:buChar char="•"/>
            </a:pPr>
            <a:r>
              <a:rPr lang="en-GB" sz="1600" dirty="0"/>
              <a:t>Avoid prior to specialist assessment if any doubt as to:</a:t>
            </a:r>
          </a:p>
          <a:p>
            <a:pPr marL="360000" lvl="1" indent="-180000">
              <a:spcBef>
                <a:spcPts val="600"/>
              </a:spcBef>
              <a:spcAft>
                <a:spcPts val="600"/>
              </a:spcAft>
              <a:buClr>
                <a:schemeClr val="accent1"/>
              </a:buClr>
              <a:buSzPct val="100000"/>
              <a:buFont typeface="Courier New" panose="02070309020205020404" pitchFamily="49" charset="0"/>
              <a:buChar char="o"/>
            </a:pPr>
            <a:r>
              <a:rPr lang="en-GB" sz="1400" dirty="0"/>
              <a:t>Psychogenic nature of seizures</a:t>
            </a:r>
          </a:p>
          <a:p>
            <a:pPr marL="360000" lvl="1" indent="-180000">
              <a:spcBef>
                <a:spcPts val="600"/>
              </a:spcBef>
              <a:spcAft>
                <a:spcPts val="600"/>
              </a:spcAft>
              <a:buClr>
                <a:schemeClr val="accent1"/>
              </a:buClr>
              <a:buSzPct val="100000"/>
              <a:buFont typeface="Courier New" panose="02070309020205020404" pitchFamily="49" charset="0"/>
              <a:buChar char="o"/>
            </a:pPr>
            <a:r>
              <a:rPr lang="en-GB" sz="1400" dirty="0"/>
              <a:t>Possibility of co-existent epilepsy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rot="5400000">
            <a:off x="6672869"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dirty="0"/>
              <a:t>PRESENTING THE DIAGNOSIS</a:t>
            </a:r>
            <a:endParaRPr sz="2400" dirty="0"/>
          </a:p>
        </p:txBody>
      </p:sp>
      <p:sp>
        <p:nvSpPr>
          <p:cNvPr id="142" name="Google Shape;142;p26"/>
          <p:cNvSpPr/>
          <p:nvPr/>
        </p:nvSpPr>
        <p:spPr>
          <a:xfrm rot="-5400000" flipH="1">
            <a:off x="-101881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209825" y="2481206"/>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A89C86"/>
                </a:solidFill>
              </a:rPr>
              <a:t>03</a:t>
            </a:r>
            <a:endParaRPr>
              <a:solidFill>
                <a:srgbClr val="A89C86"/>
              </a:solidFill>
            </a:endParaRPr>
          </a:p>
        </p:txBody>
      </p:sp>
      <p:sp>
        <p:nvSpPr>
          <p:cNvPr id="146" name="Google Shape;146;p26"/>
          <p:cNvSpPr txBox="1">
            <a:spLocks noGrp="1"/>
          </p:cNvSpPr>
          <p:nvPr>
            <p:ph type="ctrTitle"/>
          </p:nvPr>
        </p:nvSpPr>
        <p:spPr>
          <a:xfrm>
            <a:off x="1043180" y="561418"/>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s" dirty="0">
                <a:solidFill>
                  <a:schemeClr val="bg1"/>
                </a:solidFill>
              </a:rPr>
              <a:t>EXPLANATION </a:t>
            </a:r>
            <a:br>
              <a:rPr lang="es" dirty="0">
                <a:solidFill>
                  <a:schemeClr val="bg1"/>
                </a:solidFill>
              </a:rPr>
            </a:br>
            <a:r>
              <a:rPr lang="es" b="0" dirty="0">
                <a:solidFill>
                  <a:schemeClr val="bg1"/>
                </a:solidFill>
                <a:latin typeface="Catamaran Thin" panose="020B0604020202020204" charset="0"/>
                <a:cs typeface="Catamaran Thin" panose="020B0604020202020204" charset="0"/>
              </a:rPr>
              <a:t>of the diagnosis</a:t>
            </a:r>
            <a:endParaRPr b="0" dirty="0">
              <a:solidFill>
                <a:schemeClr val="bg1"/>
              </a:solidFill>
              <a:latin typeface="Catamaran Thin" panose="020B0604020202020204" charset="0"/>
              <a:cs typeface="Catamaran Thin" panose="020B0604020202020204" charset="0"/>
            </a:endParaRPr>
          </a:p>
        </p:txBody>
      </p:sp>
      <p:sp>
        <p:nvSpPr>
          <p:cNvPr id="148" name="Google Shape;148;p26"/>
          <p:cNvSpPr txBox="1">
            <a:spLocks noGrp="1"/>
          </p:cNvSpPr>
          <p:nvPr>
            <p:ph type="title" idx="2"/>
          </p:nvPr>
        </p:nvSpPr>
        <p:spPr>
          <a:xfrm>
            <a:off x="209825" y="476106"/>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01</a:t>
            </a:r>
            <a:endParaRPr dirty="0">
              <a:solidFill>
                <a:schemeClr val="lt1"/>
              </a:solidFill>
            </a:endParaRPr>
          </a:p>
        </p:txBody>
      </p:sp>
      <p:sp>
        <p:nvSpPr>
          <p:cNvPr id="151" name="Google Shape;151;p26"/>
          <p:cNvSpPr txBox="1">
            <a:spLocks noGrp="1"/>
          </p:cNvSpPr>
          <p:nvPr>
            <p:ph type="title" idx="5"/>
          </p:nvPr>
        </p:nvSpPr>
        <p:spPr>
          <a:xfrm>
            <a:off x="209825" y="1478656"/>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89C86"/>
                </a:solidFill>
              </a:rPr>
              <a:t>02</a:t>
            </a:r>
            <a:endParaRPr dirty="0">
              <a:solidFill>
                <a:srgbClr val="A89C86"/>
              </a:solidFill>
            </a:endParaRPr>
          </a:p>
        </p:txBody>
      </p:sp>
      <p:sp>
        <p:nvSpPr>
          <p:cNvPr id="154" name="Google Shape;154;p26"/>
          <p:cNvSpPr txBox="1">
            <a:spLocks noGrp="1"/>
          </p:cNvSpPr>
          <p:nvPr>
            <p:ph type="title" idx="15"/>
          </p:nvPr>
        </p:nvSpPr>
        <p:spPr>
          <a:xfrm>
            <a:off x="209825" y="3483755"/>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89C86"/>
                </a:solidFill>
              </a:rPr>
              <a:t>04</a:t>
            </a:r>
            <a:endParaRPr dirty="0">
              <a:solidFill>
                <a:srgbClr val="A89C86"/>
              </a:solidFill>
            </a:endParaRPr>
          </a:p>
        </p:txBody>
      </p:sp>
      <p:sp>
        <p:nvSpPr>
          <p:cNvPr id="20" name="Google Shape;146;p26"/>
          <p:cNvSpPr txBox="1">
            <a:spLocks/>
          </p:cNvSpPr>
          <p:nvPr/>
        </p:nvSpPr>
        <p:spPr>
          <a:xfrm>
            <a:off x="1043180" y="1558172"/>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Provide </a:t>
            </a:r>
          </a:p>
          <a:p>
            <a:r>
              <a:rPr lang="en-GB" dirty="0">
                <a:solidFill>
                  <a:srgbClr val="A89C86"/>
                </a:solidFill>
              </a:rPr>
              <a:t>REASSURANCE</a:t>
            </a:r>
            <a:endParaRPr lang="en-GB" b="0" dirty="0">
              <a:solidFill>
                <a:srgbClr val="A89C86"/>
              </a:solidFill>
              <a:latin typeface="Catamaran Thin" panose="020B0604020202020204" charset="0"/>
              <a:cs typeface="Catamaran Thin" panose="020B0604020202020204" charset="0"/>
            </a:endParaRPr>
          </a:p>
        </p:txBody>
      </p:sp>
      <p:sp>
        <p:nvSpPr>
          <p:cNvPr id="21" name="Google Shape;146;p26"/>
          <p:cNvSpPr txBox="1">
            <a:spLocks/>
          </p:cNvSpPr>
          <p:nvPr/>
        </p:nvSpPr>
        <p:spPr>
          <a:xfrm>
            <a:off x="1043180" y="2542769"/>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Explain</a:t>
            </a:r>
            <a:r>
              <a:rPr lang="en-GB" dirty="0">
                <a:solidFill>
                  <a:srgbClr val="A89C86"/>
                </a:solidFill>
              </a:rPr>
              <a:t> </a:t>
            </a:r>
            <a:r>
              <a:rPr lang="en-GB" dirty="0">
                <a:solidFill>
                  <a:srgbClr val="A89C86"/>
                </a:solidFill>
                <a:latin typeface="Livvic" panose="020B0604020202020204" charset="0"/>
                <a:cs typeface="Catamaran Thin" panose="020B0604020202020204" charset="0"/>
              </a:rPr>
              <a:t>CAUSES </a:t>
            </a:r>
            <a:r>
              <a:rPr lang="en-GB" b="0" dirty="0">
                <a:solidFill>
                  <a:srgbClr val="A89C86"/>
                </a:solidFill>
                <a:latin typeface="Catamaran Thin" panose="020B0604020202020204" charset="0"/>
                <a:cs typeface="Catamaran Thin" panose="020B0604020202020204" charset="0"/>
              </a:rPr>
              <a:t>and</a:t>
            </a:r>
            <a:r>
              <a:rPr lang="en-GB" dirty="0">
                <a:solidFill>
                  <a:srgbClr val="A89C86"/>
                </a:solidFill>
                <a:latin typeface="Livvic" panose="020B0604020202020204" charset="0"/>
                <a:cs typeface="Catamaran Thin" panose="020B0604020202020204" charset="0"/>
              </a:rPr>
              <a:t> MAINTAINING FACTORS</a:t>
            </a:r>
          </a:p>
        </p:txBody>
      </p:sp>
      <p:sp>
        <p:nvSpPr>
          <p:cNvPr id="22" name="Google Shape;146;p26"/>
          <p:cNvSpPr txBox="1">
            <a:spLocks/>
          </p:cNvSpPr>
          <p:nvPr/>
        </p:nvSpPr>
        <p:spPr>
          <a:xfrm>
            <a:off x="1043180" y="3560547"/>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Explain </a:t>
            </a:r>
            <a:r>
              <a:rPr lang="en-GB" dirty="0">
                <a:solidFill>
                  <a:srgbClr val="A89C86"/>
                </a:solidFill>
              </a:rPr>
              <a:t>TREATMENT </a:t>
            </a:r>
          </a:p>
          <a:p>
            <a:r>
              <a:rPr lang="en-GB" b="0" dirty="0">
                <a:solidFill>
                  <a:srgbClr val="A89C86"/>
                </a:solidFill>
                <a:latin typeface="Catamaran Thin" panose="020B0604020202020204" charset="0"/>
                <a:cs typeface="Catamaran Thin" panose="020B0604020202020204" charset="0"/>
              </a:rPr>
              <a:t>and guide  </a:t>
            </a:r>
            <a:r>
              <a:rPr lang="en-GB" dirty="0">
                <a:solidFill>
                  <a:srgbClr val="A89C86"/>
                </a:solidFill>
                <a:latin typeface="Livvic" panose="020B0604020202020204" charset="0"/>
                <a:cs typeface="Catamaran Thin" panose="020B0604020202020204" charset="0"/>
              </a:rPr>
              <a:t>EXPECTATIONS</a:t>
            </a:r>
          </a:p>
        </p:txBody>
      </p:sp>
      <p:sp>
        <p:nvSpPr>
          <p:cNvPr id="16" name="Google Shape;747;p54">
            <a:extLst>
              <a:ext uri="{FF2B5EF4-FFF2-40B4-BE49-F238E27FC236}">
                <a16:creationId xmlns:a16="http://schemas.microsoft.com/office/drawing/2014/main" id="{7E87C60E-1E1E-44B0-A5B3-C5FF7048DFC4}"/>
              </a:ext>
            </a:extLst>
          </p:cNvPr>
          <p:cNvSpPr txBox="1"/>
          <p:nvPr/>
        </p:nvSpPr>
        <p:spPr>
          <a:xfrm>
            <a:off x="3585119" y="559587"/>
            <a:ext cx="2967415" cy="11592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Reasons for concluding they don’t have epilepsy…</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Clinical features of attacks and investigation results.</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19" name="Google Shape;747;p54">
            <a:extLst>
              <a:ext uri="{FF2B5EF4-FFF2-40B4-BE49-F238E27FC236}">
                <a16:creationId xmlns:a16="http://schemas.microsoft.com/office/drawing/2014/main" id="{ECB0F6A1-C17D-4ABB-813E-C6BBEB385A63}"/>
              </a:ext>
            </a:extLst>
          </p:cNvPr>
          <p:cNvSpPr txBox="1"/>
          <p:nvPr/>
        </p:nvSpPr>
        <p:spPr>
          <a:xfrm>
            <a:off x="3585119" y="2038595"/>
            <a:ext cx="2967415" cy="6975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What they do have…</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Define a label.</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23" name="Google Shape;747;p54">
            <a:extLst>
              <a:ext uri="{FF2B5EF4-FFF2-40B4-BE49-F238E27FC236}">
                <a16:creationId xmlns:a16="http://schemas.microsoft.com/office/drawing/2014/main" id="{2E36A963-7423-422B-AD07-7417BEC75783}"/>
              </a:ext>
            </a:extLst>
          </p:cNvPr>
          <p:cNvSpPr txBox="1"/>
          <p:nvPr/>
        </p:nvSpPr>
        <p:spPr>
          <a:xfrm>
            <a:off x="3585119" y="3055939"/>
            <a:ext cx="2967415" cy="18774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Describe Dissociation…</a:t>
            </a:r>
            <a:endParaRPr lang="es" sz="1600" b="1" dirty="0">
              <a:solidFill>
                <a:srgbClr val="999999"/>
              </a:solidFill>
              <a:latin typeface="Ubuntu"/>
              <a:ea typeface="Ubuntu"/>
              <a:cs typeface="Ubuntu"/>
              <a:sym typeface="Ubuntu"/>
            </a:endParaRPr>
          </a:p>
          <a:p>
            <a:pPr marL="0" lvl="0" indent="0" algn="l" rtl="0">
              <a:spcBef>
                <a:spcPts val="0"/>
              </a:spcBef>
              <a:buNone/>
            </a:pPr>
            <a:r>
              <a:rPr lang="en-GB" dirty="0">
                <a:solidFill>
                  <a:schemeClr val="tx1"/>
                </a:solidFill>
                <a:latin typeface="Catamaran Thin" panose="020B0604020202020204" charset="0"/>
                <a:ea typeface="Ubuntu"/>
                <a:cs typeface="Catamaran Thin" panose="020B0604020202020204" charset="0"/>
                <a:sym typeface="Ubuntu"/>
              </a:rPr>
              <a:t>Involuntary, unconscious episodes of ‘switching off’ or ‘going into a trance’.</a:t>
            </a:r>
          </a:p>
          <a:p>
            <a:pPr marL="0" lvl="0" indent="0" algn="l" rtl="0">
              <a:spcBef>
                <a:spcPts val="400"/>
              </a:spcBef>
              <a:buNone/>
            </a:pPr>
            <a:r>
              <a:rPr lang="en-GB" dirty="0">
                <a:solidFill>
                  <a:schemeClr val="tx1"/>
                </a:solidFill>
                <a:latin typeface="Catamaran Thin" panose="020B0604020202020204" charset="0"/>
                <a:ea typeface="Ubuntu"/>
                <a:cs typeface="Catamaran Thin" panose="020B0604020202020204" charset="0"/>
                <a:sym typeface="Ubuntu"/>
              </a:rPr>
              <a:t>The brain becomes overwhelmed and ‘shuts down’.</a:t>
            </a:r>
          </a:p>
          <a:p>
            <a:pPr marL="0" lvl="0" indent="0" algn="l" rtl="0">
              <a:spcBef>
                <a:spcPts val="400"/>
              </a:spcBef>
              <a:buNone/>
            </a:pPr>
            <a:r>
              <a:rPr lang="en-GB" dirty="0">
                <a:solidFill>
                  <a:schemeClr val="tx1"/>
                </a:solidFill>
                <a:latin typeface="Catamaran Thin" panose="020B0604020202020204" charset="0"/>
                <a:ea typeface="Ubuntu"/>
                <a:cs typeface="Catamaran Thin" panose="020B0604020202020204" charset="0"/>
                <a:sym typeface="Ubuntu"/>
              </a:rPr>
              <a:t>Protective against intolerable emotions or memories.</a:t>
            </a:r>
          </a:p>
        </p:txBody>
      </p:sp>
    </p:spTree>
    <p:extLst>
      <p:ext uri="{BB962C8B-B14F-4D97-AF65-F5344CB8AC3E}">
        <p14:creationId xmlns:p14="http://schemas.microsoft.com/office/powerpoint/2010/main" val="300242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rot="5400000">
            <a:off x="6672869"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dirty="0"/>
              <a:t>PRESENTING THE DIAGNOSIS</a:t>
            </a:r>
            <a:endParaRPr sz="2400" dirty="0"/>
          </a:p>
        </p:txBody>
      </p:sp>
      <p:sp>
        <p:nvSpPr>
          <p:cNvPr id="142" name="Google Shape;142;p26"/>
          <p:cNvSpPr/>
          <p:nvPr/>
        </p:nvSpPr>
        <p:spPr>
          <a:xfrm rot="-5400000" flipH="1">
            <a:off x="-101881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209825" y="2481206"/>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A79B85"/>
                </a:solidFill>
              </a:rPr>
              <a:t>03</a:t>
            </a:r>
            <a:endParaRPr>
              <a:solidFill>
                <a:srgbClr val="A79B85"/>
              </a:solidFill>
            </a:endParaRPr>
          </a:p>
        </p:txBody>
      </p:sp>
      <p:sp>
        <p:nvSpPr>
          <p:cNvPr id="146" name="Google Shape;146;p26"/>
          <p:cNvSpPr txBox="1">
            <a:spLocks noGrp="1"/>
          </p:cNvSpPr>
          <p:nvPr>
            <p:ph type="ctrTitle"/>
          </p:nvPr>
        </p:nvSpPr>
        <p:spPr>
          <a:xfrm>
            <a:off x="1043180" y="561418"/>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solidFill>
                <a:srgbClr val="A79B85"/>
              </a:solidFill>
            </a:endParaRPr>
          </a:p>
          <a:p>
            <a:pPr marL="0" lvl="0" indent="0" algn="l" rtl="0">
              <a:spcBef>
                <a:spcPts val="0"/>
              </a:spcBef>
              <a:spcAft>
                <a:spcPts val="0"/>
              </a:spcAft>
              <a:buNone/>
            </a:pPr>
            <a:r>
              <a:rPr lang="es" dirty="0">
                <a:solidFill>
                  <a:srgbClr val="A79B85"/>
                </a:solidFill>
              </a:rPr>
              <a:t>EXPLANATION </a:t>
            </a:r>
            <a:br>
              <a:rPr lang="es" dirty="0">
                <a:solidFill>
                  <a:srgbClr val="A79B85"/>
                </a:solidFill>
              </a:rPr>
            </a:br>
            <a:r>
              <a:rPr lang="es" b="0" dirty="0">
                <a:solidFill>
                  <a:srgbClr val="A79B85"/>
                </a:solidFill>
                <a:latin typeface="Catamaran Thin" panose="020B0604020202020204" charset="0"/>
                <a:cs typeface="Catamaran Thin" panose="020B0604020202020204" charset="0"/>
              </a:rPr>
              <a:t>of the diagnosis</a:t>
            </a:r>
            <a:endParaRPr b="0" dirty="0">
              <a:solidFill>
                <a:srgbClr val="A79B85"/>
              </a:solidFill>
              <a:latin typeface="Catamaran Thin" panose="020B0604020202020204" charset="0"/>
              <a:cs typeface="Catamaran Thin" panose="020B0604020202020204" charset="0"/>
            </a:endParaRPr>
          </a:p>
        </p:txBody>
      </p:sp>
      <p:sp>
        <p:nvSpPr>
          <p:cNvPr id="148" name="Google Shape;148;p26"/>
          <p:cNvSpPr txBox="1">
            <a:spLocks noGrp="1"/>
          </p:cNvSpPr>
          <p:nvPr>
            <p:ph type="title" idx="2"/>
          </p:nvPr>
        </p:nvSpPr>
        <p:spPr>
          <a:xfrm>
            <a:off x="209825" y="476106"/>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79B85"/>
                </a:solidFill>
              </a:rPr>
              <a:t>01</a:t>
            </a:r>
            <a:endParaRPr dirty="0">
              <a:solidFill>
                <a:srgbClr val="A79B85"/>
              </a:solidFill>
            </a:endParaRPr>
          </a:p>
        </p:txBody>
      </p:sp>
      <p:sp>
        <p:nvSpPr>
          <p:cNvPr id="151" name="Google Shape;151;p26"/>
          <p:cNvSpPr txBox="1">
            <a:spLocks noGrp="1"/>
          </p:cNvSpPr>
          <p:nvPr>
            <p:ph type="title" idx="5"/>
          </p:nvPr>
        </p:nvSpPr>
        <p:spPr>
          <a:xfrm>
            <a:off x="209825" y="1478656"/>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02</a:t>
            </a:r>
            <a:endParaRPr>
              <a:solidFill>
                <a:schemeClr val="lt1"/>
              </a:solidFill>
            </a:endParaRPr>
          </a:p>
        </p:txBody>
      </p:sp>
      <p:sp>
        <p:nvSpPr>
          <p:cNvPr id="154" name="Google Shape;154;p26"/>
          <p:cNvSpPr txBox="1">
            <a:spLocks noGrp="1"/>
          </p:cNvSpPr>
          <p:nvPr>
            <p:ph type="title" idx="15"/>
          </p:nvPr>
        </p:nvSpPr>
        <p:spPr>
          <a:xfrm>
            <a:off x="209825" y="3483755"/>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79B85"/>
                </a:solidFill>
              </a:rPr>
              <a:t>04</a:t>
            </a:r>
            <a:endParaRPr dirty="0">
              <a:solidFill>
                <a:srgbClr val="A79B85"/>
              </a:solidFill>
            </a:endParaRPr>
          </a:p>
        </p:txBody>
      </p:sp>
      <p:sp>
        <p:nvSpPr>
          <p:cNvPr id="20" name="Google Shape;146;p26"/>
          <p:cNvSpPr txBox="1">
            <a:spLocks/>
          </p:cNvSpPr>
          <p:nvPr/>
        </p:nvSpPr>
        <p:spPr>
          <a:xfrm>
            <a:off x="1043180" y="1558172"/>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p>
          <a:p>
            <a:r>
              <a:rPr lang="en-GB" b="0" dirty="0">
                <a:solidFill>
                  <a:schemeClr val="bg1"/>
                </a:solidFill>
                <a:latin typeface="Catamaran Thin" panose="020B0604020202020204" charset="0"/>
                <a:cs typeface="Catamaran Thin" panose="020B0604020202020204" charset="0"/>
              </a:rPr>
              <a:t>Provide </a:t>
            </a:r>
          </a:p>
          <a:p>
            <a:r>
              <a:rPr lang="en-GB" dirty="0">
                <a:solidFill>
                  <a:schemeClr val="bg1"/>
                </a:solidFill>
              </a:rPr>
              <a:t>REASSURANCE</a:t>
            </a:r>
            <a:endParaRPr lang="en-GB" b="0" dirty="0">
              <a:solidFill>
                <a:schemeClr val="bg1"/>
              </a:solidFill>
              <a:latin typeface="Catamaran Thin" panose="020B0604020202020204" charset="0"/>
              <a:cs typeface="Catamaran Thin" panose="020B0604020202020204" charset="0"/>
            </a:endParaRPr>
          </a:p>
        </p:txBody>
      </p:sp>
      <p:sp>
        <p:nvSpPr>
          <p:cNvPr id="21" name="Google Shape;146;p26"/>
          <p:cNvSpPr txBox="1">
            <a:spLocks/>
          </p:cNvSpPr>
          <p:nvPr/>
        </p:nvSpPr>
        <p:spPr>
          <a:xfrm>
            <a:off x="1043180" y="2542769"/>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79B85"/>
              </a:solidFill>
            </a:endParaRPr>
          </a:p>
          <a:p>
            <a:r>
              <a:rPr lang="en-GB" b="0" dirty="0">
                <a:solidFill>
                  <a:srgbClr val="A79B85"/>
                </a:solidFill>
                <a:latin typeface="Catamaran Thin" panose="020B0604020202020204" charset="0"/>
                <a:cs typeface="Catamaran Thin" panose="020B0604020202020204" charset="0"/>
              </a:rPr>
              <a:t>Explain</a:t>
            </a:r>
            <a:r>
              <a:rPr lang="en-GB" dirty="0">
                <a:solidFill>
                  <a:srgbClr val="A79B85"/>
                </a:solidFill>
              </a:rPr>
              <a:t> </a:t>
            </a:r>
            <a:r>
              <a:rPr lang="en-GB" dirty="0">
                <a:solidFill>
                  <a:srgbClr val="A79B85"/>
                </a:solidFill>
                <a:latin typeface="Livvic" panose="020B0604020202020204" charset="0"/>
                <a:cs typeface="Catamaran Thin" panose="020B0604020202020204" charset="0"/>
              </a:rPr>
              <a:t>CAUSES </a:t>
            </a:r>
            <a:r>
              <a:rPr lang="en-GB" b="0" dirty="0">
                <a:solidFill>
                  <a:srgbClr val="A79B85"/>
                </a:solidFill>
                <a:latin typeface="Catamaran Thin" panose="020B0604020202020204" charset="0"/>
                <a:cs typeface="Catamaran Thin" panose="020B0604020202020204" charset="0"/>
              </a:rPr>
              <a:t>and</a:t>
            </a:r>
            <a:r>
              <a:rPr lang="en-GB" dirty="0">
                <a:solidFill>
                  <a:srgbClr val="A79B85"/>
                </a:solidFill>
                <a:latin typeface="Livvic" panose="020B0604020202020204" charset="0"/>
                <a:cs typeface="Catamaran Thin" panose="020B0604020202020204" charset="0"/>
              </a:rPr>
              <a:t> MAINTAINING FACTORS</a:t>
            </a:r>
          </a:p>
        </p:txBody>
      </p:sp>
      <p:sp>
        <p:nvSpPr>
          <p:cNvPr id="22" name="Google Shape;146;p26"/>
          <p:cNvSpPr txBox="1">
            <a:spLocks/>
          </p:cNvSpPr>
          <p:nvPr/>
        </p:nvSpPr>
        <p:spPr>
          <a:xfrm>
            <a:off x="1043180" y="3560547"/>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79B85"/>
              </a:solidFill>
            </a:endParaRPr>
          </a:p>
          <a:p>
            <a:r>
              <a:rPr lang="en-GB" b="0" dirty="0">
                <a:solidFill>
                  <a:srgbClr val="A79B85"/>
                </a:solidFill>
                <a:latin typeface="Catamaran Thin" panose="020B0604020202020204" charset="0"/>
                <a:cs typeface="Catamaran Thin" panose="020B0604020202020204" charset="0"/>
              </a:rPr>
              <a:t>Explain </a:t>
            </a:r>
            <a:r>
              <a:rPr lang="en-GB" dirty="0">
                <a:solidFill>
                  <a:srgbClr val="A79B85"/>
                </a:solidFill>
              </a:rPr>
              <a:t>TREATMENT </a:t>
            </a:r>
          </a:p>
          <a:p>
            <a:r>
              <a:rPr lang="en-GB" b="0" dirty="0">
                <a:solidFill>
                  <a:srgbClr val="A79B85"/>
                </a:solidFill>
                <a:latin typeface="Catamaran Thin" panose="020B0604020202020204" charset="0"/>
                <a:cs typeface="Catamaran Thin" panose="020B0604020202020204" charset="0"/>
              </a:rPr>
              <a:t>and guide  </a:t>
            </a:r>
            <a:r>
              <a:rPr lang="en-GB" dirty="0">
                <a:solidFill>
                  <a:srgbClr val="A79B85"/>
                </a:solidFill>
                <a:latin typeface="Livvic" panose="020B0604020202020204" charset="0"/>
                <a:cs typeface="Catamaran Thin" panose="020B0604020202020204" charset="0"/>
              </a:rPr>
              <a:t>EXPECTATIONS</a:t>
            </a:r>
          </a:p>
        </p:txBody>
      </p:sp>
      <p:sp>
        <p:nvSpPr>
          <p:cNvPr id="23" name="Google Shape;747;p54">
            <a:extLst>
              <a:ext uri="{FF2B5EF4-FFF2-40B4-BE49-F238E27FC236}">
                <a16:creationId xmlns:a16="http://schemas.microsoft.com/office/drawing/2014/main" id="{0A84E7BF-536A-4A8F-A6B0-5E6C637D4DC9}"/>
              </a:ext>
            </a:extLst>
          </p:cNvPr>
          <p:cNvSpPr txBox="1"/>
          <p:nvPr/>
        </p:nvSpPr>
        <p:spPr>
          <a:xfrm>
            <a:off x="3585119" y="559587"/>
            <a:ext cx="2967415" cy="11592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They are not suspected of ‘putting on’ their attacks…</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Attacks are real, frightening, disabling and </a:t>
            </a:r>
            <a:r>
              <a:rPr lang="en-GB" dirty="0">
                <a:latin typeface="Catamaran Thin" panose="020B0604020202020204" charset="0"/>
                <a:cs typeface="Catamaran Thin" panose="020B0604020202020204" charset="0"/>
              </a:rPr>
              <a:t>involuntary</a:t>
            </a:r>
            <a:r>
              <a:rPr lang="en-GB" b="0" dirty="0">
                <a:latin typeface="Catamaran Thin" panose="020B0604020202020204" charset="0"/>
                <a:cs typeface="Catamaran Thin" panose="020B0604020202020204" charset="0"/>
              </a:rPr>
              <a:t>.</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24" name="Google Shape;747;p54">
            <a:extLst>
              <a:ext uri="{FF2B5EF4-FFF2-40B4-BE49-F238E27FC236}">
                <a16:creationId xmlns:a16="http://schemas.microsoft.com/office/drawing/2014/main" id="{8C30D80F-1253-4D3C-A1DA-281AF01B4568}"/>
              </a:ext>
            </a:extLst>
          </p:cNvPr>
          <p:cNvSpPr txBox="1"/>
          <p:nvPr/>
        </p:nvSpPr>
        <p:spPr>
          <a:xfrm>
            <a:off x="3585119" y="2038595"/>
            <a:ext cx="2967415" cy="6975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The disorder is common…</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They are not ‘going mad’.</a:t>
            </a:r>
            <a:endParaRPr dirty="0">
              <a:solidFill>
                <a:schemeClr val="tx1"/>
              </a:solidFill>
              <a:latin typeface="Catamaran Thin" panose="020B0604020202020204" charset="0"/>
              <a:ea typeface="Ubuntu"/>
              <a:cs typeface="Catamaran Thin" panose="020B0604020202020204" charset="0"/>
              <a:sym typeface="Ubuntu"/>
            </a:endParaRPr>
          </a:p>
        </p:txBody>
      </p:sp>
    </p:spTree>
    <p:extLst>
      <p:ext uri="{BB962C8B-B14F-4D97-AF65-F5344CB8AC3E}">
        <p14:creationId xmlns:p14="http://schemas.microsoft.com/office/powerpoint/2010/main" val="272791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rot="5400000">
            <a:off x="6672869"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dirty="0"/>
              <a:t>PRESENTING THE DIAGNOSIS</a:t>
            </a:r>
            <a:endParaRPr sz="2400" dirty="0"/>
          </a:p>
        </p:txBody>
      </p:sp>
      <p:sp>
        <p:nvSpPr>
          <p:cNvPr id="142" name="Google Shape;142;p26"/>
          <p:cNvSpPr/>
          <p:nvPr/>
        </p:nvSpPr>
        <p:spPr>
          <a:xfrm rot="-5400000" flipH="1">
            <a:off x="-101881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209825" y="2481206"/>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03</a:t>
            </a:r>
            <a:endParaRPr>
              <a:solidFill>
                <a:schemeClr val="lt1"/>
              </a:solidFill>
            </a:endParaRPr>
          </a:p>
        </p:txBody>
      </p:sp>
      <p:sp>
        <p:nvSpPr>
          <p:cNvPr id="146" name="Google Shape;146;p26"/>
          <p:cNvSpPr txBox="1">
            <a:spLocks noGrp="1"/>
          </p:cNvSpPr>
          <p:nvPr>
            <p:ph type="ctrTitle"/>
          </p:nvPr>
        </p:nvSpPr>
        <p:spPr>
          <a:xfrm>
            <a:off x="1043180" y="561418"/>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solidFill>
                <a:srgbClr val="A89C86"/>
              </a:solidFill>
            </a:endParaRPr>
          </a:p>
          <a:p>
            <a:pPr marL="0" lvl="0" indent="0" algn="l" rtl="0">
              <a:spcBef>
                <a:spcPts val="0"/>
              </a:spcBef>
              <a:spcAft>
                <a:spcPts val="0"/>
              </a:spcAft>
              <a:buNone/>
            </a:pPr>
            <a:r>
              <a:rPr lang="es" dirty="0">
                <a:solidFill>
                  <a:srgbClr val="A89C86"/>
                </a:solidFill>
              </a:rPr>
              <a:t>EXPLANATION </a:t>
            </a:r>
            <a:br>
              <a:rPr lang="es" dirty="0">
                <a:solidFill>
                  <a:srgbClr val="A89C86"/>
                </a:solidFill>
              </a:rPr>
            </a:br>
            <a:r>
              <a:rPr lang="es" b="0" dirty="0">
                <a:solidFill>
                  <a:srgbClr val="A89C86"/>
                </a:solidFill>
                <a:latin typeface="Catamaran Thin" panose="020B0604020202020204" charset="0"/>
                <a:cs typeface="Catamaran Thin" panose="020B0604020202020204" charset="0"/>
              </a:rPr>
              <a:t>of the diagnosis</a:t>
            </a:r>
            <a:endParaRPr b="0" dirty="0">
              <a:solidFill>
                <a:srgbClr val="A89C86"/>
              </a:solidFill>
              <a:latin typeface="Catamaran Thin" panose="020B0604020202020204" charset="0"/>
              <a:cs typeface="Catamaran Thin" panose="020B0604020202020204" charset="0"/>
            </a:endParaRPr>
          </a:p>
        </p:txBody>
      </p:sp>
      <p:sp>
        <p:nvSpPr>
          <p:cNvPr id="148" name="Google Shape;148;p26"/>
          <p:cNvSpPr txBox="1">
            <a:spLocks noGrp="1"/>
          </p:cNvSpPr>
          <p:nvPr>
            <p:ph type="title" idx="2"/>
          </p:nvPr>
        </p:nvSpPr>
        <p:spPr>
          <a:xfrm>
            <a:off x="209825" y="476106"/>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89C86"/>
                </a:solidFill>
              </a:rPr>
              <a:t>01</a:t>
            </a:r>
            <a:endParaRPr dirty="0">
              <a:solidFill>
                <a:srgbClr val="A89C86"/>
              </a:solidFill>
            </a:endParaRPr>
          </a:p>
        </p:txBody>
      </p:sp>
      <p:sp>
        <p:nvSpPr>
          <p:cNvPr id="151" name="Google Shape;151;p26"/>
          <p:cNvSpPr txBox="1">
            <a:spLocks noGrp="1"/>
          </p:cNvSpPr>
          <p:nvPr>
            <p:ph type="title" idx="5"/>
          </p:nvPr>
        </p:nvSpPr>
        <p:spPr>
          <a:xfrm>
            <a:off x="209825" y="1478656"/>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A89C86"/>
                </a:solidFill>
              </a:rPr>
              <a:t>02</a:t>
            </a:r>
            <a:endParaRPr>
              <a:solidFill>
                <a:srgbClr val="A89C86"/>
              </a:solidFill>
            </a:endParaRPr>
          </a:p>
        </p:txBody>
      </p:sp>
      <p:sp>
        <p:nvSpPr>
          <p:cNvPr id="154" name="Google Shape;154;p26"/>
          <p:cNvSpPr txBox="1">
            <a:spLocks noGrp="1"/>
          </p:cNvSpPr>
          <p:nvPr>
            <p:ph type="title" idx="15"/>
          </p:nvPr>
        </p:nvSpPr>
        <p:spPr>
          <a:xfrm>
            <a:off x="209825" y="3483755"/>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89C86"/>
                </a:solidFill>
              </a:rPr>
              <a:t>04</a:t>
            </a:r>
            <a:endParaRPr dirty="0">
              <a:solidFill>
                <a:srgbClr val="A89C86"/>
              </a:solidFill>
            </a:endParaRPr>
          </a:p>
        </p:txBody>
      </p:sp>
      <p:sp>
        <p:nvSpPr>
          <p:cNvPr id="20" name="Google Shape;146;p26"/>
          <p:cNvSpPr txBox="1">
            <a:spLocks/>
          </p:cNvSpPr>
          <p:nvPr/>
        </p:nvSpPr>
        <p:spPr>
          <a:xfrm>
            <a:off x="1043180" y="1558172"/>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Provide </a:t>
            </a:r>
          </a:p>
          <a:p>
            <a:r>
              <a:rPr lang="en-GB" dirty="0">
                <a:solidFill>
                  <a:srgbClr val="A89C86"/>
                </a:solidFill>
              </a:rPr>
              <a:t>REASSURANCE</a:t>
            </a:r>
            <a:endParaRPr lang="en-GB" b="0" dirty="0">
              <a:solidFill>
                <a:srgbClr val="A89C86"/>
              </a:solidFill>
              <a:latin typeface="Catamaran Thin" panose="020B0604020202020204" charset="0"/>
              <a:cs typeface="Catamaran Thin" panose="020B0604020202020204" charset="0"/>
            </a:endParaRPr>
          </a:p>
        </p:txBody>
      </p:sp>
      <p:sp>
        <p:nvSpPr>
          <p:cNvPr id="21" name="Google Shape;146;p26"/>
          <p:cNvSpPr txBox="1">
            <a:spLocks/>
          </p:cNvSpPr>
          <p:nvPr/>
        </p:nvSpPr>
        <p:spPr>
          <a:xfrm>
            <a:off x="1043180" y="2542769"/>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p>
          <a:p>
            <a:r>
              <a:rPr lang="en-GB" b="0" dirty="0">
                <a:solidFill>
                  <a:schemeClr val="bg1"/>
                </a:solidFill>
                <a:latin typeface="Catamaran Thin" panose="020B0604020202020204" charset="0"/>
                <a:cs typeface="Catamaran Thin" panose="020B0604020202020204" charset="0"/>
              </a:rPr>
              <a:t>Explain</a:t>
            </a:r>
            <a:r>
              <a:rPr lang="en-GB" dirty="0">
                <a:solidFill>
                  <a:schemeClr val="bg1"/>
                </a:solidFill>
              </a:rPr>
              <a:t> </a:t>
            </a:r>
            <a:r>
              <a:rPr lang="en-GB" dirty="0">
                <a:solidFill>
                  <a:schemeClr val="bg1"/>
                </a:solidFill>
                <a:latin typeface="Livvic" panose="020B0604020202020204" charset="0"/>
                <a:cs typeface="Catamaran Thin" panose="020B0604020202020204" charset="0"/>
              </a:rPr>
              <a:t>CAUSES </a:t>
            </a:r>
            <a:r>
              <a:rPr lang="en-GB" b="0" dirty="0">
                <a:solidFill>
                  <a:schemeClr val="bg1"/>
                </a:solidFill>
                <a:latin typeface="Catamaran Thin" panose="020B0604020202020204" charset="0"/>
                <a:cs typeface="Catamaran Thin" panose="020B0604020202020204" charset="0"/>
              </a:rPr>
              <a:t>and</a:t>
            </a:r>
            <a:r>
              <a:rPr lang="en-GB" dirty="0">
                <a:solidFill>
                  <a:schemeClr val="bg1"/>
                </a:solidFill>
                <a:latin typeface="Livvic" panose="020B0604020202020204" charset="0"/>
                <a:cs typeface="Catamaran Thin" panose="020B0604020202020204" charset="0"/>
              </a:rPr>
              <a:t> MAINTAINING FACTORS</a:t>
            </a:r>
          </a:p>
        </p:txBody>
      </p:sp>
      <p:sp>
        <p:nvSpPr>
          <p:cNvPr id="22" name="Google Shape;146;p26"/>
          <p:cNvSpPr txBox="1">
            <a:spLocks/>
          </p:cNvSpPr>
          <p:nvPr/>
        </p:nvSpPr>
        <p:spPr>
          <a:xfrm>
            <a:off x="1043180" y="3560547"/>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Explain </a:t>
            </a:r>
            <a:r>
              <a:rPr lang="en-GB" dirty="0">
                <a:solidFill>
                  <a:srgbClr val="A89C86"/>
                </a:solidFill>
              </a:rPr>
              <a:t>TREATMENT </a:t>
            </a:r>
          </a:p>
          <a:p>
            <a:r>
              <a:rPr lang="en-GB" b="0" dirty="0">
                <a:solidFill>
                  <a:srgbClr val="A89C86"/>
                </a:solidFill>
                <a:latin typeface="Catamaran Thin" panose="020B0604020202020204" charset="0"/>
                <a:cs typeface="Catamaran Thin" panose="020B0604020202020204" charset="0"/>
              </a:rPr>
              <a:t>and guide  </a:t>
            </a:r>
            <a:r>
              <a:rPr lang="en-GB" dirty="0">
                <a:solidFill>
                  <a:srgbClr val="A89C86"/>
                </a:solidFill>
                <a:latin typeface="Livvic" panose="020B0604020202020204" charset="0"/>
                <a:cs typeface="Catamaran Thin" panose="020B0604020202020204" charset="0"/>
              </a:rPr>
              <a:t>EXPECTATIONS</a:t>
            </a:r>
          </a:p>
        </p:txBody>
      </p:sp>
      <p:sp>
        <p:nvSpPr>
          <p:cNvPr id="23" name="Google Shape;747;p54">
            <a:extLst>
              <a:ext uri="{FF2B5EF4-FFF2-40B4-BE49-F238E27FC236}">
                <a16:creationId xmlns:a16="http://schemas.microsoft.com/office/drawing/2014/main" id="{95B02BB9-4DB4-4C0C-ACBF-31B6CC2F99B1}"/>
              </a:ext>
            </a:extLst>
          </p:cNvPr>
          <p:cNvSpPr txBox="1"/>
          <p:nvPr/>
        </p:nvSpPr>
        <p:spPr>
          <a:xfrm>
            <a:off x="3448399" y="561418"/>
            <a:ext cx="3874421" cy="137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Describe relevant demographic and aetiological factors…</a:t>
            </a:r>
          </a:p>
          <a:p>
            <a:pPr marL="0" lvl="0" indent="0" algn="l" rtl="0">
              <a:spcBef>
                <a:spcPts val="0"/>
              </a:spcBef>
              <a:buNone/>
            </a:pPr>
            <a:r>
              <a:rPr lang="en-GB" b="0" dirty="0">
                <a:latin typeface="Catamaran Thin" panose="020B0604020202020204" charset="0"/>
                <a:cs typeface="Catamaran Thin" panose="020B0604020202020204" charset="0"/>
              </a:rPr>
              <a:t>We don’t fully understand what causes this disorder but two-thirds of people with it have suffered the sort of traumatic experiences you have described. </a:t>
            </a:r>
            <a:endParaRPr lang="en-GB" dirty="0">
              <a:solidFill>
                <a:schemeClr val="tx1"/>
              </a:solidFill>
              <a:latin typeface="Catamaran Thin" panose="020B0604020202020204" charset="0"/>
              <a:ea typeface="Ubuntu"/>
              <a:cs typeface="Catamaran Thin" panose="020B0604020202020204" charset="0"/>
              <a:sym typeface="Ubuntu"/>
            </a:endParaRPr>
          </a:p>
        </p:txBody>
      </p:sp>
      <p:sp>
        <p:nvSpPr>
          <p:cNvPr id="24" name="Google Shape;747;p54">
            <a:extLst>
              <a:ext uri="{FF2B5EF4-FFF2-40B4-BE49-F238E27FC236}">
                <a16:creationId xmlns:a16="http://schemas.microsoft.com/office/drawing/2014/main" id="{A678A462-687A-4BFC-A001-1AA3099EE244}"/>
              </a:ext>
            </a:extLst>
          </p:cNvPr>
          <p:cNvSpPr txBox="1"/>
          <p:nvPr/>
        </p:nvSpPr>
        <p:spPr>
          <a:xfrm>
            <a:off x="3448399" y="2011673"/>
            <a:ext cx="3480399" cy="11592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Triggering stresses may not be immediately obvious…</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But often become more apparent with treatment. </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25" name="Google Shape;747;p54">
            <a:extLst>
              <a:ext uri="{FF2B5EF4-FFF2-40B4-BE49-F238E27FC236}">
                <a16:creationId xmlns:a16="http://schemas.microsoft.com/office/drawing/2014/main" id="{D8063380-1AA0-494C-B0F1-C56E92F5718C}"/>
              </a:ext>
            </a:extLst>
          </p:cNvPr>
          <p:cNvSpPr txBox="1"/>
          <p:nvPr/>
        </p:nvSpPr>
        <p:spPr>
          <a:xfrm>
            <a:off x="3448399" y="3246483"/>
            <a:ext cx="3874421" cy="15593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Maintaining factors…</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Confusion and anxiety about the nature of your seizures, avoidance of certain situations and the protective reactions of your family can create a vicious cycle whereby the fear of having an attack becomes the most important cause of attacks.</a:t>
            </a:r>
            <a:endParaRPr dirty="0">
              <a:solidFill>
                <a:schemeClr val="tx1"/>
              </a:solidFill>
              <a:latin typeface="Catamaran Thin" panose="020B0604020202020204" charset="0"/>
              <a:ea typeface="Ubuntu"/>
              <a:cs typeface="Catamaran Thin" panose="020B0604020202020204" charset="0"/>
              <a:sym typeface="Ubuntu"/>
            </a:endParaRPr>
          </a:p>
        </p:txBody>
      </p:sp>
    </p:spTree>
    <p:extLst>
      <p:ext uri="{BB962C8B-B14F-4D97-AF65-F5344CB8AC3E}">
        <p14:creationId xmlns:p14="http://schemas.microsoft.com/office/powerpoint/2010/main" val="1915915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rot="5400000">
            <a:off x="6672869"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dirty="0"/>
              <a:t>PRESENTING THE DIAGNOSIS</a:t>
            </a:r>
            <a:endParaRPr sz="2400" dirty="0"/>
          </a:p>
        </p:txBody>
      </p:sp>
      <p:sp>
        <p:nvSpPr>
          <p:cNvPr id="142" name="Google Shape;142;p26"/>
          <p:cNvSpPr/>
          <p:nvPr/>
        </p:nvSpPr>
        <p:spPr>
          <a:xfrm rot="-5400000" flipH="1">
            <a:off x="-101881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209825" y="2481206"/>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A89C86"/>
                </a:solidFill>
              </a:rPr>
              <a:t>03</a:t>
            </a:r>
            <a:endParaRPr>
              <a:solidFill>
                <a:srgbClr val="A89C86"/>
              </a:solidFill>
            </a:endParaRPr>
          </a:p>
        </p:txBody>
      </p:sp>
      <p:sp>
        <p:nvSpPr>
          <p:cNvPr id="146" name="Google Shape;146;p26"/>
          <p:cNvSpPr txBox="1">
            <a:spLocks noGrp="1"/>
          </p:cNvSpPr>
          <p:nvPr>
            <p:ph type="ctrTitle"/>
          </p:nvPr>
        </p:nvSpPr>
        <p:spPr>
          <a:xfrm>
            <a:off x="1043180" y="561418"/>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solidFill>
                <a:srgbClr val="A89C86"/>
              </a:solidFill>
            </a:endParaRPr>
          </a:p>
          <a:p>
            <a:pPr marL="0" lvl="0" indent="0" algn="l" rtl="0">
              <a:spcBef>
                <a:spcPts val="0"/>
              </a:spcBef>
              <a:spcAft>
                <a:spcPts val="0"/>
              </a:spcAft>
              <a:buNone/>
            </a:pPr>
            <a:r>
              <a:rPr lang="es" dirty="0">
                <a:solidFill>
                  <a:srgbClr val="A89C86"/>
                </a:solidFill>
              </a:rPr>
              <a:t>EXPLANATION </a:t>
            </a:r>
            <a:br>
              <a:rPr lang="es" dirty="0">
                <a:solidFill>
                  <a:srgbClr val="A89C86"/>
                </a:solidFill>
              </a:rPr>
            </a:br>
            <a:r>
              <a:rPr lang="es" b="0" dirty="0">
                <a:solidFill>
                  <a:srgbClr val="A89C86"/>
                </a:solidFill>
                <a:latin typeface="Catamaran Thin" panose="020B0604020202020204" charset="0"/>
                <a:cs typeface="Catamaran Thin" panose="020B0604020202020204" charset="0"/>
              </a:rPr>
              <a:t>of the diagnosis</a:t>
            </a:r>
            <a:endParaRPr b="0" dirty="0">
              <a:solidFill>
                <a:srgbClr val="A89C86"/>
              </a:solidFill>
              <a:latin typeface="Catamaran Thin" panose="020B0604020202020204" charset="0"/>
              <a:cs typeface="Catamaran Thin" panose="020B0604020202020204" charset="0"/>
            </a:endParaRPr>
          </a:p>
        </p:txBody>
      </p:sp>
      <p:sp>
        <p:nvSpPr>
          <p:cNvPr id="148" name="Google Shape;148;p26"/>
          <p:cNvSpPr txBox="1">
            <a:spLocks noGrp="1"/>
          </p:cNvSpPr>
          <p:nvPr>
            <p:ph type="title" idx="2"/>
          </p:nvPr>
        </p:nvSpPr>
        <p:spPr>
          <a:xfrm>
            <a:off x="209825" y="476106"/>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A89C86"/>
                </a:solidFill>
              </a:rPr>
              <a:t>01</a:t>
            </a:r>
            <a:endParaRPr dirty="0">
              <a:solidFill>
                <a:srgbClr val="A89C86"/>
              </a:solidFill>
            </a:endParaRPr>
          </a:p>
        </p:txBody>
      </p:sp>
      <p:sp>
        <p:nvSpPr>
          <p:cNvPr id="151" name="Google Shape;151;p26"/>
          <p:cNvSpPr txBox="1">
            <a:spLocks noGrp="1"/>
          </p:cNvSpPr>
          <p:nvPr>
            <p:ph type="title" idx="5"/>
          </p:nvPr>
        </p:nvSpPr>
        <p:spPr>
          <a:xfrm>
            <a:off x="209825" y="1478656"/>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A89C86"/>
                </a:solidFill>
              </a:rPr>
              <a:t>02</a:t>
            </a:r>
            <a:endParaRPr>
              <a:solidFill>
                <a:srgbClr val="A89C86"/>
              </a:solidFill>
            </a:endParaRPr>
          </a:p>
        </p:txBody>
      </p:sp>
      <p:sp>
        <p:nvSpPr>
          <p:cNvPr id="154" name="Google Shape;154;p26"/>
          <p:cNvSpPr txBox="1">
            <a:spLocks noGrp="1"/>
          </p:cNvSpPr>
          <p:nvPr>
            <p:ph type="title" idx="15"/>
          </p:nvPr>
        </p:nvSpPr>
        <p:spPr>
          <a:xfrm>
            <a:off x="209825" y="3483755"/>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04</a:t>
            </a:r>
            <a:endParaRPr dirty="0">
              <a:solidFill>
                <a:schemeClr val="lt1"/>
              </a:solidFill>
            </a:endParaRPr>
          </a:p>
        </p:txBody>
      </p:sp>
      <p:sp>
        <p:nvSpPr>
          <p:cNvPr id="20" name="Google Shape;146;p26"/>
          <p:cNvSpPr txBox="1">
            <a:spLocks/>
          </p:cNvSpPr>
          <p:nvPr/>
        </p:nvSpPr>
        <p:spPr>
          <a:xfrm>
            <a:off x="1043180" y="1558172"/>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Provide </a:t>
            </a:r>
          </a:p>
          <a:p>
            <a:r>
              <a:rPr lang="en-GB" dirty="0">
                <a:solidFill>
                  <a:srgbClr val="A89C86"/>
                </a:solidFill>
              </a:rPr>
              <a:t>REASSURANCE</a:t>
            </a:r>
            <a:endParaRPr lang="en-GB" b="0" dirty="0">
              <a:solidFill>
                <a:srgbClr val="A89C86"/>
              </a:solidFill>
              <a:latin typeface="Catamaran Thin" panose="020B0604020202020204" charset="0"/>
              <a:cs typeface="Catamaran Thin" panose="020B0604020202020204" charset="0"/>
            </a:endParaRPr>
          </a:p>
        </p:txBody>
      </p:sp>
      <p:sp>
        <p:nvSpPr>
          <p:cNvPr id="21" name="Google Shape;146;p26"/>
          <p:cNvSpPr txBox="1">
            <a:spLocks/>
          </p:cNvSpPr>
          <p:nvPr/>
        </p:nvSpPr>
        <p:spPr>
          <a:xfrm>
            <a:off x="1043180" y="2542769"/>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solidFill>
                <a:srgbClr val="A89C86"/>
              </a:solidFill>
            </a:endParaRPr>
          </a:p>
          <a:p>
            <a:r>
              <a:rPr lang="en-GB" b="0" dirty="0">
                <a:solidFill>
                  <a:srgbClr val="A89C86"/>
                </a:solidFill>
                <a:latin typeface="Catamaran Thin" panose="020B0604020202020204" charset="0"/>
                <a:cs typeface="Catamaran Thin" panose="020B0604020202020204" charset="0"/>
              </a:rPr>
              <a:t>Explain</a:t>
            </a:r>
            <a:r>
              <a:rPr lang="en-GB" dirty="0">
                <a:solidFill>
                  <a:srgbClr val="A89C86"/>
                </a:solidFill>
              </a:rPr>
              <a:t> </a:t>
            </a:r>
            <a:r>
              <a:rPr lang="en-GB" dirty="0">
                <a:solidFill>
                  <a:srgbClr val="A89C86"/>
                </a:solidFill>
                <a:latin typeface="Livvic" panose="020B0604020202020204" charset="0"/>
                <a:cs typeface="Catamaran Thin" panose="020B0604020202020204" charset="0"/>
              </a:rPr>
              <a:t>CAUSES </a:t>
            </a:r>
            <a:r>
              <a:rPr lang="en-GB" b="0" dirty="0">
                <a:solidFill>
                  <a:srgbClr val="A89C86"/>
                </a:solidFill>
                <a:latin typeface="Catamaran Thin" panose="020B0604020202020204" charset="0"/>
                <a:cs typeface="Catamaran Thin" panose="020B0604020202020204" charset="0"/>
              </a:rPr>
              <a:t>and</a:t>
            </a:r>
            <a:r>
              <a:rPr lang="en-GB" dirty="0">
                <a:solidFill>
                  <a:srgbClr val="A89C86"/>
                </a:solidFill>
                <a:latin typeface="Livvic" panose="020B0604020202020204" charset="0"/>
                <a:cs typeface="Catamaran Thin" panose="020B0604020202020204" charset="0"/>
              </a:rPr>
              <a:t> MAINTAINING FACTORS</a:t>
            </a:r>
          </a:p>
        </p:txBody>
      </p:sp>
      <p:sp>
        <p:nvSpPr>
          <p:cNvPr id="22" name="Google Shape;146;p26"/>
          <p:cNvSpPr txBox="1">
            <a:spLocks/>
          </p:cNvSpPr>
          <p:nvPr/>
        </p:nvSpPr>
        <p:spPr>
          <a:xfrm>
            <a:off x="1043180" y="3560547"/>
            <a:ext cx="2251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GB" dirty="0"/>
          </a:p>
          <a:p>
            <a:r>
              <a:rPr lang="en-GB" b="0" dirty="0">
                <a:solidFill>
                  <a:schemeClr val="bg1"/>
                </a:solidFill>
                <a:latin typeface="Catamaran Thin" panose="020B0604020202020204" charset="0"/>
                <a:cs typeface="Catamaran Thin" panose="020B0604020202020204" charset="0"/>
              </a:rPr>
              <a:t>Explain </a:t>
            </a:r>
            <a:r>
              <a:rPr lang="en-GB" dirty="0">
                <a:solidFill>
                  <a:schemeClr val="bg1"/>
                </a:solidFill>
              </a:rPr>
              <a:t>TREATMENT </a:t>
            </a:r>
          </a:p>
          <a:p>
            <a:r>
              <a:rPr lang="en-GB" b="0" dirty="0">
                <a:solidFill>
                  <a:schemeClr val="bg1"/>
                </a:solidFill>
                <a:latin typeface="Catamaran Thin" panose="020B0604020202020204" charset="0"/>
                <a:cs typeface="Catamaran Thin" panose="020B0604020202020204" charset="0"/>
              </a:rPr>
              <a:t>and guide  </a:t>
            </a:r>
            <a:r>
              <a:rPr lang="en-GB" dirty="0">
                <a:solidFill>
                  <a:schemeClr val="bg1"/>
                </a:solidFill>
                <a:latin typeface="Livvic" panose="020B0604020202020204" charset="0"/>
                <a:cs typeface="Catamaran Thin" panose="020B0604020202020204" charset="0"/>
              </a:rPr>
              <a:t>EXPECTATIONS</a:t>
            </a:r>
          </a:p>
        </p:txBody>
      </p:sp>
      <p:sp>
        <p:nvSpPr>
          <p:cNvPr id="23" name="Google Shape;747;p54">
            <a:extLst>
              <a:ext uri="{FF2B5EF4-FFF2-40B4-BE49-F238E27FC236}">
                <a16:creationId xmlns:a16="http://schemas.microsoft.com/office/drawing/2014/main" id="{4865DC5F-1382-4DDE-8535-0E3B20383460}"/>
              </a:ext>
            </a:extLst>
          </p:cNvPr>
          <p:cNvSpPr txBox="1"/>
          <p:nvPr/>
        </p:nvSpPr>
        <p:spPr>
          <a:xfrm>
            <a:off x="3434826" y="561418"/>
            <a:ext cx="3827033" cy="159014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Give hope that their problems are treatable…</a:t>
            </a:r>
          </a:p>
          <a:p>
            <a:pPr marL="0" lvl="0" indent="0" algn="l" rtl="0">
              <a:spcBef>
                <a:spcPts val="0"/>
              </a:spcBef>
              <a:buNone/>
            </a:pPr>
            <a:r>
              <a:rPr lang="en-GB" b="0" dirty="0">
                <a:latin typeface="Catamaran Thin" panose="020B0604020202020204" charset="0"/>
                <a:cs typeface="Catamaran Thin" panose="020B0604020202020204" charset="0"/>
              </a:rPr>
              <a:t>Once confusion about your diagnosis is resolved, a significant number of patients find that this explanation alone leads to their attacks become less frequent or stopping altogether.</a:t>
            </a:r>
            <a:endParaRPr lang="en-GB" dirty="0">
              <a:solidFill>
                <a:schemeClr val="tx1"/>
              </a:solidFill>
              <a:latin typeface="Catamaran Thin" panose="020B0604020202020204" charset="0"/>
              <a:ea typeface="Ubuntu"/>
              <a:cs typeface="Catamaran Thin" panose="020B0604020202020204" charset="0"/>
              <a:sym typeface="Ubuntu"/>
            </a:endParaRPr>
          </a:p>
        </p:txBody>
      </p:sp>
      <p:sp>
        <p:nvSpPr>
          <p:cNvPr id="24" name="Google Shape;747;p54">
            <a:extLst>
              <a:ext uri="{FF2B5EF4-FFF2-40B4-BE49-F238E27FC236}">
                <a16:creationId xmlns:a16="http://schemas.microsoft.com/office/drawing/2014/main" id="{716DC356-2A9B-4D6C-8CB6-162CFCFD0B26}"/>
              </a:ext>
            </a:extLst>
          </p:cNvPr>
          <p:cNvSpPr txBox="1"/>
          <p:nvPr/>
        </p:nvSpPr>
        <p:spPr>
          <a:xfrm>
            <a:off x="3434827" y="2386621"/>
            <a:ext cx="3827032" cy="11592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Many patients can stop taking antiepileptic medications…</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Caution that this must be done gradually to prevent withdrawal seizures.</a:t>
            </a:r>
            <a:endParaRPr dirty="0">
              <a:solidFill>
                <a:schemeClr val="tx1"/>
              </a:solidFill>
              <a:latin typeface="Catamaran Thin" panose="020B0604020202020204" charset="0"/>
              <a:ea typeface="Ubuntu"/>
              <a:cs typeface="Catamaran Thin" panose="020B0604020202020204" charset="0"/>
              <a:sym typeface="Ubuntu"/>
            </a:endParaRPr>
          </a:p>
        </p:txBody>
      </p:sp>
      <p:sp>
        <p:nvSpPr>
          <p:cNvPr id="25" name="Google Shape;747;p54">
            <a:extLst>
              <a:ext uri="{FF2B5EF4-FFF2-40B4-BE49-F238E27FC236}">
                <a16:creationId xmlns:a16="http://schemas.microsoft.com/office/drawing/2014/main" id="{66B3D642-EF8A-429D-A113-29755B6DA1EA}"/>
              </a:ext>
            </a:extLst>
          </p:cNvPr>
          <p:cNvSpPr txBox="1"/>
          <p:nvPr/>
        </p:nvSpPr>
        <p:spPr>
          <a:xfrm>
            <a:off x="3434826" y="3780935"/>
            <a:ext cx="3827033" cy="91304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400"/>
              </a:spcAft>
              <a:buNone/>
            </a:pPr>
            <a:r>
              <a:rPr lang="es" sz="1600" b="1" dirty="0">
                <a:solidFill>
                  <a:schemeClr val="tx1"/>
                </a:solidFill>
                <a:latin typeface="Livvic" panose="020B0604020202020204" charset="0"/>
                <a:ea typeface="Ubuntu"/>
                <a:cs typeface="Ubuntu"/>
                <a:sym typeface="Ubuntu"/>
              </a:rPr>
              <a:t>Psychological treatments can help…</a:t>
            </a:r>
            <a:endParaRPr lang="es" sz="1600" b="1" dirty="0">
              <a:solidFill>
                <a:srgbClr val="999999"/>
              </a:solidFill>
              <a:latin typeface="Ubuntu"/>
              <a:ea typeface="Ubuntu"/>
              <a:cs typeface="Ubuntu"/>
              <a:sym typeface="Ubuntu"/>
            </a:endParaRPr>
          </a:p>
          <a:p>
            <a:pPr marL="0" lvl="0" indent="0" algn="l" rtl="0">
              <a:spcBef>
                <a:spcPts val="0"/>
              </a:spcBef>
              <a:buNone/>
            </a:pPr>
            <a:r>
              <a:rPr lang="en-GB" b="0" dirty="0">
                <a:latin typeface="Catamaran Thin" panose="020B0604020202020204" charset="0"/>
                <a:cs typeface="Catamaran Thin" panose="020B0604020202020204" charset="0"/>
              </a:rPr>
              <a:t>To identify triggers, provide coping strategies and reduce the impact of seizures on your quality of life</a:t>
            </a:r>
            <a:endParaRPr dirty="0">
              <a:solidFill>
                <a:schemeClr val="tx1"/>
              </a:solidFill>
              <a:latin typeface="Catamaran Thin" panose="020B0604020202020204" charset="0"/>
              <a:ea typeface="Ubuntu"/>
              <a:cs typeface="Catamaran Thin" panose="020B0604020202020204" charset="0"/>
              <a:sym typeface="Ubuntu"/>
            </a:endParaRPr>
          </a:p>
        </p:txBody>
      </p:sp>
    </p:spTree>
    <p:extLst>
      <p:ext uri="{BB962C8B-B14F-4D97-AF65-F5344CB8AC3E}">
        <p14:creationId xmlns:p14="http://schemas.microsoft.com/office/powerpoint/2010/main" val="375765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Google Shape;541;p47">
            <a:extLst>
              <a:ext uri="{FF2B5EF4-FFF2-40B4-BE49-F238E27FC236}">
                <a16:creationId xmlns:a16="http://schemas.microsoft.com/office/drawing/2014/main" id="{D619A8A5-A79A-46D9-96A8-35ADE28223C0}"/>
              </a:ext>
            </a:extLst>
          </p:cNvPr>
          <p:cNvSpPr/>
          <p:nvPr/>
        </p:nvSpPr>
        <p:spPr>
          <a:xfrm>
            <a:off x="357200" y="274200"/>
            <a:ext cx="1329600" cy="4370100"/>
          </a:xfrm>
          <a:prstGeom prst="rect">
            <a:avLst/>
          </a:prstGeom>
          <a:solidFill>
            <a:srgbClr val="CFC3AC">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5"/>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LONGER-TERM MANAGEMENT</a:t>
            </a:r>
            <a:endParaRPr dirty="0"/>
          </a:p>
        </p:txBody>
      </p:sp>
      <p:sp>
        <p:nvSpPr>
          <p:cNvPr id="133" name="Google Shape;133;p25"/>
          <p:cNvSpPr txBox="1">
            <a:spLocks noGrp="1"/>
          </p:cNvSpPr>
          <p:nvPr>
            <p:ph type="subTitle" idx="4294967295"/>
          </p:nvPr>
        </p:nvSpPr>
        <p:spPr>
          <a:xfrm flipH="1">
            <a:off x="913357" y="540000"/>
            <a:ext cx="6745145" cy="4024200"/>
          </a:xfrm>
          <a:prstGeom prst="rect">
            <a:avLst/>
          </a:prstGeom>
        </p:spPr>
        <p:txBody>
          <a:bodyPr spcFirstLastPara="1" wrap="square" lIns="91425" tIns="91425" rIns="91425" bIns="91425" anchor="t" anchorCtr="0">
            <a:noAutofit/>
          </a:bodyPr>
          <a:lstStyle/>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Successful explanation first line</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Gradual withdrawal of AEDs (provided no co-existent epilepsy)</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Antidepressants only if comorbid depression</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Psychological therapy often required for complete recovery</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Limited consensus / evidence base for type of psychotherapy</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Variety of outcome measures reported</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Reduction in seizure frequency </a:t>
            </a:r>
            <a:r>
              <a:rPr lang="en-GB" sz="1600" dirty="0">
                <a:latin typeface="Catamaran Thin" panose="020B0604020202020204" charset="0"/>
                <a:cs typeface="Catamaran Thin" panose="020B0604020202020204" charset="0"/>
                <a:sym typeface="Symbol" panose="05050102010706020507" pitchFamily="18" charset="2"/>
              </a:rPr>
              <a:t>≠</a:t>
            </a:r>
            <a:r>
              <a:rPr lang="en-GB" sz="1600" dirty="0">
                <a:sym typeface="Symbol" panose="05050102010706020507" pitchFamily="18" charset="2"/>
              </a:rPr>
              <a:t> improved QOL or psychosocial recovery</a:t>
            </a:r>
            <a:endParaRPr lang="en-GB" sz="1600"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1600"/>
              </a:spcBef>
              <a:spcAft>
                <a:spcPts val="1600"/>
              </a:spcAft>
              <a:buNone/>
            </a:pPr>
            <a:endParaRPr dirty="0"/>
          </a:p>
        </p:txBody>
      </p:sp>
      <p:sp>
        <p:nvSpPr>
          <p:cNvPr id="134" name="Google Shape;134;p25"/>
          <p:cNvSpPr/>
          <p:nvPr/>
        </p:nvSpPr>
        <p:spPr>
          <a:xfrm rot="-5400000" flipH="1">
            <a:off x="93381" y="-93332"/>
            <a:ext cx="617034" cy="8036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398150"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736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7"/>
          <p:cNvSpPr/>
          <p:nvPr/>
        </p:nvSpPr>
        <p:spPr>
          <a:xfrm>
            <a:off x="5885400" y="810700"/>
            <a:ext cx="1329600" cy="4370100"/>
          </a:xfrm>
          <a:prstGeom prst="rect">
            <a:avLst/>
          </a:prstGeom>
          <a:solidFill>
            <a:srgbClr val="908269">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7"/>
          <p:cNvSpPr/>
          <p:nvPr/>
        </p:nvSpPr>
        <p:spPr>
          <a:xfrm>
            <a:off x="0" y="0"/>
            <a:ext cx="1329600" cy="4370100"/>
          </a:xfrm>
          <a:prstGeom prst="rect">
            <a:avLst/>
          </a:prstGeom>
          <a:solidFill>
            <a:srgbClr val="908269">
              <a:alpha val="7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7"/>
          <p:cNvSpPr txBox="1">
            <a:spLocks noGrp="1"/>
          </p:cNvSpPr>
          <p:nvPr>
            <p:ph type="ctrTitle"/>
          </p:nvPr>
        </p:nvSpPr>
        <p:spPr>
          <a:xfrm rot="5400000">
            <a:off x="6910506" y="1414622"/>
            <a:ext cx="2449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CODES TRIAL</a:t>
            </a:r>
            <a:endParaRPr dirty="0"/>
          </a:p>
        </p:txBody>
      </p:sp>
      <p:sp>
        <p:nvSpPr>
          <p:cNvPr id="555" name="Google Shape;555;p47"/>
          <p:cNvSpPr txBox="1">
            <a:spLocks noGrp="1"/>
          </p:cNvSpPr>
          <p:nvPr>
            <p:ph type="ctrTitle" idx="4"/>
          </p:nvPr>
        </p:nvSpPr>
        <p:spPr>
          <a:xfrm>
            <a:off x="3075567" y="1762400"/>
            <a:ext cx="2619300" cy="384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lt1"/>
                </a:solidFill>
              </a:rPr>
              <a:t>VENUS</a:t>
            </a:r>
            <a:endParaRPr>
              <a:solidFill>
                <a:schemeClr val="lt1"/>
              </a:solidFill>
            </a:endParaRPr>
          </a:p>
        </p:txBody>
      </p:sp>
      <p:sp>
        <p:nvSpPr>
          <p:cNvPr id="556" name="Google Shape;556;p47"/>
          <p:cNvSpPr txBox="1">
            <a:spLocks noGrp="1"/>
          </p:cNvSpPr>
          <p:nvPr>
            <p:ph type="ctrTitle" idx="2"/>
          </p:nvPr>
        </p:nvSpPr>
        <p:spPr>
          <a:xfrm>
            <a:off x="1579064" y="1762400"/>
            <a:ext cx="2619300" cy="38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MERCURY</a:t>
            </a:r>
            <a:endParaRPr>
              <a:solidFill>
                <a:schemeClr val="lt1"/>
              </a:solidFill>
            </a:endParaRPr>
          </a:p>
        </p:txBody>
      </p:sp>
      <p:pic>
        <p:nvPicPr>
          <p:cNvPr id="2" name="The CODES trial for dissociative seizures">
            <a:hlinkClick r:id="" action="ppaction://media"/>
            <a:extLst>
              <a:ext uri="{FF2B5EF4-FFF2-40B4-BE49-F238E27FC236}">
                <a16:creationId xmlns:a16="http://schemas.microsoft.com/office/drawing/2014/main" id="{4BBD0B22-2283-4C24-91BB-78E26FDF65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149" y="433472"/>
            <a:ext cx="7335370" cy="4126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Google Shape;541;p47">
            <a:extLst>
              <a:ext uri="{FF2B5EF4-FFF2-40B4-BE49-F238E27FC236}">
                <a16:creationId xmlns:a16="http://schemas.microsoft.com/office/drawing/2014/main" id="{D619A8A5-A79A-46D9-96A8-35ADE28223C0}"/>
              </a:ext>
            </a:extLst>
          </p:cNvPr>
          <p:cNvSpPr/>
          <p:nvPr/>
        </p:nvSpPr>
        <p:spPr>
          <a:xfrm>
            <a:off x="357200" y="274200"/>
            <a:ext cx="1329600" cy="4370100"/>
          </a:xfrm>
          <a:prstGeom prst="rect">
            <a:avLst/>
          </a:prstGeom>
          <a:solidFill>
            <a:srgbClr val="CFC3AC">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5"/>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LONGER-TERM MANAGEMENT</a:t>
            </a:r>
            <a:endParaRPr dirty="0"/>
          </a:p>
        </p:txBody>
      </p:sp>
      <p:sp>
        <p:nvSpPr>
          <p:cNvPr id="133" name="Google Shape;133;p25"/>
          <p:cNvSpPr txBox="1">
            <a:spLocks noGrp="1"/>
          </p:cNvSpPr>
          <p:nvPr>
            <p:ph type="subTitle" idx="4294967295"/>
          </p:nvPr>
        </p:nvSpPr>
        <p:spPr>
          <a:xfrm flipH="1">
            <a:off x="913357" y="540000"/>
            <a:ext cx="6745145" cy="402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accent1"/>
              </a:buClr>
              <a:buSzPct val="125000"/>
              <a:buNone/>
            </a:pPr>
            <a:r>
              <a:rPr lang="en-GB" sz="1600" b="1" dirty="0">
                <a:latin typeface="Livvic" panose="020B0604020202020204" charset="0"/>
              </a:rPr>
              <a:t>Potential approaches in psychological therapies…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Understanding why dissociative seizures occur</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Identifying potential triggers for attacks and warning symptoms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Learning techniques to control attacks e.g. grounding, breathing, distraction</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Exploring stressors and new ways of coping with stress e.g. relaxation, mindfulness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Trauma work</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Working on health anxiety as a maintaining factor that limits activities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Increasing activity levels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Working with carers re maintaining factors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400" dirty="0"/>
              <a:t>Learning how to reduce the impact of attacks / disability</a:t>
            </a:r>
            <a:endParaRPr sz="1400" dirty="0"/>
          </a:p>
          <a:p>
            <a:pPr marL="0" lvl="0" indent="0" algn="l" rtl="0">
              <a:lnSpc>
                <a:spcPct val="115000"/>
              </a:lnSpc>
              <a:spcBef>
                <a:spcPts val="1600"/>
              </a:spcBef>
              <a:spcAft>
                <a:spcPts val="1600"/>
              </a:spcAft>
              <a:buNone/>
            </a:pPr>
            <a:endParaRPr dirty="0"/>
          </a:p>
        </p:txBody>
      </p:sp>
      <p:sp>
        <p:nvSpPr>
          <p:cNvPr id="134" name="Google Shape;134;p25"/>
          <p:cNvSpPr/>
          <p:nvPr/>
        </p:nvSpPr>
        <p:spPr>
          <a:xfrm rot="-5400000" flipH="1">
            <a:off x="93381" y="-93332"/>
            <a:ext cx="617034" cy="8036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398150"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315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1" name="Google Shape;201;p33"/>
          <p:cNvSpPr txBox="1">
            <a:spLocks noGrp="1"/>
          </p:cNvSpPr>
          <p:nvPr>
            <p:ph type="title" idx="2"/>
          </p:nvPr>
        </p:nvSpPr>
        <p:spPr>
          <a:xfrm>
            <a:off x="4696222" y="196408"/>
            <a:ext cx="2809478" cy="6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Seizure-free after 2y Rx</a:t>
            </a:r>
            <a:endParaRPr dirty="0"/>
          </a:p>
        </p:txBody>
      </p:sp>
      <p:sp>
        <p:nvSpPr>
          <p:cNvPr id="202" name="Google Shape;202;p33"/>
          <p:cNvSpPr txBox="1">
            <a:spLocks noGrp="1"/>
          </p:cNvSpPr>
          <p:nvPr>
            <p:ph type="subTitle" idx="3"/>
          </p:nvPr>
        </p:nvSpPr>
        <p:spPr>
          <a:xfrm>
            <a:off x="4696222" y="1947509"/>
            <a:ext cx="3367200" cy="5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dirty="0"/>
              <a:t>After mean follow-up of 3 years</a:t>
            </a:r>
            <a:endParaRPr sz="1400" dirty="0"/>
          </a:p>
        </p:txBody>
      </p:sp>
      <p:sp>
        <p:nvSpPr>
          <p:cNvPr id="203" name="Google Shape;203;p33"/>
          <p:cNvSpPr txBox="1">
            <a:spLocks noGrp="1"/>
          </p:cNvSpPr>
          <p:nvPr>
            <p:ph type="title" idx="4"/>
          </p:nvPr>
        </p:nvSpPr>
        <p:spPr>
          <a:xfrm>
            <a:off x="4696222" y="1436850"/>
            <a:ext cx="5311200" cy="6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Continue to have DS</a:t>
            </a:r>
            <a:endParaRPr dirty="0"/>
          </a:p>
        </p:txBody>
      </p:sp>
      <p:sp>
        <p:nvSpPr>
          <p:cNvPr id="204" name="Google Shape;204;p33"/>
          <p:cNvSpPr txBox="1">
            <a:spLocks noGrp="1"/>
          </p:cNvSpPr>
          <p:nvPr>
            <p:ph type="subTitle" idx="1"/>
          </p:nvPr>
        </p:nvSpPr>
        <p:spPr>
          <a:xfrm>
            <a:off x="4696222" y="707062"/>
            <a:ext cx="3367200" cy="5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t>Regardless of type of therapy</a:t>
            </a:r>
            <a:endParaRPr sz="1400" dirty="0"/>
          </a:p>
        </p:txBody>
      </p:sp>
      <p:sp>
        <p:nvSpPr>
          <p:cNvPr id="205" name="Google Shape;205;p33"/>
          <p:cNvSpPr txBox="1">
            <a:spLocks noGrp="1"/>
          </p:cNvSpPr>
          <p:nvPr>
            <p:ph type="subTitle" idx="5"/>
          </p:nvPr>
        </p:nvSpPr>
        <p:spPr>
          <a:xfrm>
            <a:off x="4696222" y="4449230"/>
            <a:ext cx="3367200" cy="5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dirty="0"/>
              <a:t>4 years after initial diagnosis</a:t>
            </a:r>
            <a:endParaRPr sz="1400" dirty="0"/>
          </a:p>
        </p:txBody>
      </p:sp>
      <p:sp>
        <p:nvSpPr>
          <p:cNvPr id="206" name="Google Shape;206;p33"/>
          <p:cNvSpPr txBox="1">
            <a:spLocks noGrp="1"/>
          </p:cNvSpPr>
          <p:nvPr>
            <p:ph type="title" idx="6"/>
          </p:nvPr>
        </p:nvSpPr>
        <p:spPr>
          <a:xfrm>
            <a:off x="4696222" y="3934994"/>
            <a:ext cx="5311200" cy="6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Back on AEDs</a:t>
            </a:r>
            <a:endParaRPr dirty="0"/>
          </a:p>
        </p:txBody>
      </p:sp>
      <p:sp>
        <p:nvSpPr>
          <p:cNvPr id="207" name="Google Shape;207;p33"/>
          <p:cNvSpPr txBox="1">
            <a:spLocks noGrp="1"/>
          </p:cNvSpPr>
          <p:nvPr>
            <p:ph type="title" idx="7"/>
          </p:nvPr>
        </p:nvSpPr>
        <p:spPr>
          <a:xfrm>
            <a:off x="3167741" y="315384"/>
            <a:ext cx="1440000" cy="900000"/>
          </a:xfrm>
          <a:prstGeom prst="rect">
            <a:avLst/>
          </a:prstGeom>
          <a:solidFill>
            <a:srgbClr val="CFC3AC"/>
          </a:solidFill>
        </p:spPr>
        <p:txBody>
          <a:bodyPr spcFirstLastPara="1" wrap="square" lIns="91425" tIns="91425" rIns="91425" bIns="91425" anchor="ctr" anchorCtr="0">
            <a:noAutofit/>
          </a:bodyPr>
          <a:lstStyle/>
          <a:p>
            <a:pPr marL="0" lvl="0" indent="0" algn="ctr" rtl="0">
              <a:spcBef>
                <a:spcPts val="0"/>
              </a:spcBef>
              <a:spcAft>
                <a:spcPts val="0"/>
              </a:spcAft>
              <a:buNone/>
            </a:pPr>
            <a:r>
              <a:rPr lang="es" sz="4000" dirty="0">
                <a:solidFill>
                  <a:schemeClr val="tx1"/>
                </a:solidFill>
              </a:rPr>
              <a:t>50%</a:t>
            </a:r>
            <a:endParaRPr sz="4000" dirty="0">
              <a:solidFill>
                <a:schemeClr val="tx1"/>
              </a:solidFill>
            </a:endParaRPr>
          </a:p>
        </p:txBody>
      </p:sp>
      <p:sp>
        <p:nvSpPr>
          <p:cNvPr id="208" name="Google Shape;208;p33"/>
          <p:cNvSpPr txBox="1">
            <a:spLocks noGrp="1"/>
          </p:cNvSpPr>
          <p:nvPr>
            <p:ph type="title" idx="8"/>
          </p:nvPr>
        </p:nvSpPr>
        <p:spPr>
          <a:xfrm>
            <a:off x="3167741" y="1553939"/>
            <a:ext cx="1440000" cy="9000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s" sz="4000" dirty="0">
                <a:solidFill>
                  <a:schemeClr val="tx1"/>
                </a:solidFill>
              </a:rPr>
              <a:t>2/3</a:t>
            </a:r>
            <a:endParaRPr sz="4000" dirty="0">
              <a:solidFill>
                <a:schemeClr val="tx1"/>
              </a:solidFill>
            </a:endParaRPr>
          </a:p>
        </p:txBody>
      </p:sp>
      <p:sp>
        <p:nvSpPr>
          <p:cNvPr id="209" name="Google Shape;209;p33"/>
          <p:cNvSpPr txBox="1">
            <a:spLocks noGrp="1"/>
          </p:cNvSpPr>
          <p:nvPr>
            <p:ph type="title" idx="9"/>
          </p:nvPr>
        </p:nvSpPr>
        <p:spPr>
          <a:xfrm>
            <a:off x="3167741" y="2792494"/>
            <a:ext cx="1440000" cy="900000"/>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 sz="4000" dirty="0">
                <a:solidFill>
                  <a:schemeClr val="bg1"/>
                </a:solidFill>
              </a:rPr>
              <a:t>&gt;1/2</a:t>
            </a:r>
            <a:endParaRPr sz="4000" dirty="0">
              <a:solidFill>
                <a:schemeClr val="bg1"/>
              </a:solidFill>
            </a:endParaRPr>
          </a:p>
        </p:txBody>
      </p:sp>
      <p:sp>
        <p:nvSpPr>
          <p:cNvPr id="13" name="Google Shape;133;p25">
            <a:extLst>
              <a:ext uri="{FF2B5EF4-FFF2-40B4-BE49-F238E27FC236}">
                <a16:creationId xmlns:a16="http://schemas.microsoft.com/office/drawing/2014/main" id="{728BB73E-A0F3-4DE3-9F75-FD65468B9DEF}"/>
              </a:ext>
            </a:extLst>
          </p:cNvPr>
          <p:cNvSpPr txBox="1">
            <a:spLocks/>
          </p:cNvSpPr>
          <p:nvPr/>
        </p:nvSpPr>
        <p:spPr>
          <a:xfrm flipH="1">
            <a:off x="292365" y="506310"/>
            <a:ext cx="2459857" cy="402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9pPr>
          </a:lstStyle>
          <a:p>
            <a:pPr marL="0" indent="0">
              <a:spcAft>
                <a:spcPts val="1200"/>
              </a:spcAft>
              <a:buClr>
                <a:schemeClr val="accent1"/>
              </a:buClr>
              <a:buSzPct val="125000"/>
              <a:buNone/>
            </a:pPr>
            <a:r>
              <a:rPr lang="en-GB" sz="1800" b="1" dirty="0">
                <a:latin typeface="Livvic" panose="020B0604020202020204" charset="0"/>
              </a:rPr>
              <a:t>Worse Outcomes </a:t>
            </a:r>
          </a:p>
          <a:p>
            <a:pPr marL="180000" indent="-180000">
              <a:lnSpc>
                <a:spcPct val="100000"/>
              </a:lnSpc>
              <a:spcAft>
                <a:spcPts val="1200"/>
              </a:spcAft>
              <a:buClr>
                <a:schemeClr val="tx1"/>
              </a:buClr>
              <a:buSzPct val="125000"/>
              <a:buFont typeface="Catamaran Thin" panose="020B0604020202020204" charset="0"/>
              <a:buChar char="•"/>
            </a:pPr>
            <a:r>
              <a:rPr lang="en-GB" sz="1600" dirty="0"/>
              <a:t>Long delay in diagnosis</a:t>
            </a:r>
          </a:p>
          <a:p>
            <a:pPr marL="180000" indent="-180000">
              <a:lnSpc>
                <a:spcPct val="100000"/>
              </a:lnSpc>
              <a:spcAft>
                <a:spcPts val="1200"/>
              </a:spcAft>
              <a:buClr>
                <a:schemeClr val="tx1"/>
              </a:buClr>
              <a:buSzPct val="125000"/>
              <a:buFont typeface="Catamaran Thin" panose="020B0604020202020204" charset="0"/>
              <a:buChar char="•"/>
            </a:pPr>
            <a:r>
              <a:rPr lang="en-GB" sz="1600" dirty="0"/>
              <a:t>Failure to accept psychological basis of DS</a:t>
            </a:r>
          </a:p>
          <a:p>
            <a:pPr marL="180000" indent="-180000">
              <a:lnSpc>
                <a:spcPct val="100000"/>
              </a:lnSpc>
              <a:spcAft>
                <a:spcPts val="1200"/>
              </a:spcAft>
              <a:buClr>
                <a:schemeClr val="tx1"/>
              </a:buClr>
              <a:buSzPct val="125000"/>
              <a:buFont typeface="Catamaran Thin" panose="020B0604020202020204" charset="0"/>
              <a:buChar char="•"/>
            </a:pPr>
            <a:r>
              <a:rPr lang="en-GB" sz="1600" dirty="0"/>
              <a:t>Psychiatric comorbidity esp. personality disorder</a:t>
            </a:r>
          </a:p>
          <a:p>
            <a:pPr marL="180000" indent="-180000">
              <a:lnSpc>
                <a:spcPct val="100000"/>
              </a:lnSpc>
              <a:spcAft>
                <a:spcPts val="1200"/>
              </a:spcAft>
              <a:buClr>
                <a:schemeClr val="tx1"/>
              </a:buClr>
              <a:buSzPct val="125000"/>
              <a:buFont typeface="Catamaran Thin" panose="020B0604020202020204" charset="0"/>
              <a:buChar char="•"/>
            </a:pPr>
            <a:r>
              <a:rPr lang="en-GB" sz="1600" dirty="0"/>
              <a:t>Unemployed or receiving disability benefits</a:t>
            </a:r>
          </a:p>
          <a:p>
            <a:pPr marL="0" indent="0">
              <a:buSzPts val="1100"/>
              <a:buFont typeface="Arial"/>
              <a:buNone/>
            </a:pPr>
            <a:endParaRPr lang="en-GB" dirty="0"/>
          </a:p>
          <a:p>
            <a:pPr marL="0" indent="0">
              <a:spcBef>
                <a:spcPts val="1600"/>
              </a:spcBef>
              <a:spcAft>
                <a:spcPts val="1600"/>
              </a:spcAft>
              <a:buFont typeface="Catamaran Thin"/>
              <a:buNone/>
            </a:pPr>
            <a:endParaRPr lang="en-GB" dirty="0"/>
          </a:p>
        </p:txBody>
      </p:sp>
      <p:sp>
        <p:nvSpPr>
          <p:cNvPr id="14" name="Google Shape;389;p42">
            <a:extLst>
              <a:ext uri="{FF2B5EF4-FFF2-40B4-BE49-F238E27FC236}">
                <a16:creationId xmlns:a16="http://schemas.microsoft.com/office/drawing/2014/main" id="{8D910C9B-6E56-4B60-826F-390E962D0B2B}"/>
              </a:ext>
            </a:extLst>
          </p:cNvPr>
          <p:cNvSpPr txBox="1">
            <a:spLocks/>
          </p:cNvSpPr>
          <p:nvPr/>
        </p:nvSpPr>
        <p:spPr>
          <a:xfrm rot="5400000">
            <a:off x="7489225" y="1223228"/>
            <a:ext cx="2357048" cy="48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24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2pPr>
            <a:lvl3pPr marR="0" lvl="2"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3pPr>
            <a:lvl4pPr marR="0" lvl="3"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4pPr>
            <a:lvl5pPr marR="0" lvl="4"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5pPr>
            <a:lvl6pPr marR="0" lvl="5"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6pPr>
            <a:lvl7pPr marR="0" lvl="6"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7pPr>
            <a:lvl8pPr marR="0" lvl="7"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8pPr>
            <a:lvl9pPr marR="0" lvl="8" algn="l" rtl="0">
              <a:lnSpc>
                <a:spcPct val="100000"/>
              </a:lnSpc>
              <a:spcBef>
                <a:spcPts val="0"/>
              </a:spcBef>
              <a:spcAft>
                <a:spcPts val="0"/>
              </a:spcAft>
              <a:buClr>
                <a:srgbClr val="FFFFFF"/>
              </a:buClr>
              <a:buSzPts val="4000"/>
              <a:buFont typeface="Livvic"/>
              <a:buNone/>
              <a:defRPr sz="4000" b="1" i="0" u="none" strike="noStrike" cap="none">
                <a:solidFill>
                  <a:srgbClr val="FFFFFF"/>
                </a:solidFill>
                <a:latin typeface="Livvic"/>
                <a:ea typeface="Livvic"/>
                <a:cs typeface="Livvic"/>
                <a:sym typeface="Livvic"/>
              </a:defRPr>
            </a:lvl9pPr>
          </a:lstStyle>
          <a:p>
            <a:r>
              <a:rPr lang="en-GB" dirty="0"/>
              <a:t>PROGNOSIS</a:t>
            </a:r>
          </a:p>
        </p:txBody>
      </p:sp>
      <p:sp>
        <p:nvSpPr>
          <p:cNvPr id="15" name="Google Shape;205;p33"/>
          <p:cNvSpPr txBox="1">
            <a:spLocks/>
          </p:cNvSpPr>
          <p:nvPr/>
        </p:nvSpPr>
        <p:spPr>
          <a:xfrm>
            <a:off x="4696222" y="3176288"/>
            <a:ext cx="3367200" cy="57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0" indent="0"/>
            <a:r>
              <a:rPr lang="en-GB" sz="1400"/>
              <a:t>After mean follow-up of 3 years</a:t>
            </a:r>
            <a:endParaRPr lang="en-GB" sz="1400" dirty="0"/>
          </a:p>
        </p:txBody>
      </p:sp>
      <p:sp>
        <p:nvSpPr>
          <p:cNvPr id="16" name="Google Shape;206;p33"/>
          <p:cNvSpPr txBox="1">
            <a:spLocks/>
          </p:cNvSpPr>
          <p:nvPr/>
        </p:nvSpPr>
        <p:spPr>
          <a:xfrm>
            <a:off x="4696222" y="2662052"/>
            <a:ext cx="5311200" cy="682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2pPr>
            <a:lvl3pPr marR="0" lvl="2"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3pPr>
            <a:lvl4pPr marR="0" lvl="3"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4pPr>
            <a:lvl5pPr marR="0" lvl="4"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5pPr>
            <a:lvl6pPr marR="0" lvl="5"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6pPr>
            <a:lvl7pPr marR="0" lvl="6"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7pPr>
            <a:lvl8pPr marR="0" lvl="7"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8pPr>
            <a:lvl9pPr marR="0" lvl="8" algn="l" rtl="0">
              <a:lnSpc>
                <a:spcPct val="100000"/>
              </a:lnSpc>
              <a:spcBef>
                <a:spcPts val="0"/>
              </a:spcBef>
              <a:spcAft>
                <a:spcPts val="0"/>
              </a:spcAft>
              <a:buClr>
                <a:srgbClr val="FFFFFF"/>
              </a:buClr>
              <a:buSzPts val="1800"/>
              <a:buFont typeface="Livvic"/>
              <a:buNone/>
              <a:defRPr sz="1800" b="1" i="0" u="none" strike="noStrike" cap="none">
                <a:solidFill>
                  <a:srgbClr val="FFFFFF"/>
                </a:solidFill>
                <a:latin typeface="Livvic"/>
                <a:ea typeface="Livvic"/>
                <a:cs typeface="Livvic"/>
                <a:sym typeface="Livvic"/>
              </a:defRPr>
            </a:lvl9pPr>
          </a:lstStyle>
          <a:p>
            <a:r>
              <a:rPr lang="en-GB" dirty="0"/>
              <a:t>Dependent on social security</a:t>
            </a:r>
          </a:p>
        </p:txBody>
      </p:sp>
      <p:sp>
        <p:nvSpPr>
          <p:cNvPr id="17" name="Google Shape;209;p33"/>
          <p:cNvSpPr txBox="1">
            <a:spLocks/>
          </p:cNvSpPr>
          <p:nvPr/>
        </p:nvSpPr>
        <p:spPr>
          <a:xfrm>
            <a:off x="3167741" y="4031048"/>
            <a:ext cx="1440000" cy="900000"/>
          </a:xfrm>
          <a:prstGeom prst="rect">
            <a:avLst/>
          </a:pr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ct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r>
              <a:rPr lang="es" sz="4000" dirty="0">
                <a:solidFill>
                  <a:schemeClr val="bg1"/>
                </a:solidFill>
              </a:rPr>
              <a:t>40%</a:t>
            </a:r>
          </a:p>
        </p:txBody>
      </p:sp>
    </p:spTree>
    <p:extLst>
      <p:ext uri="{BB962C8B-B14F-4D97-AF65-F5344CB8AC3E}">
        <p14:creationId xmlns:p14="http://schemas.microsoft.com/office/powerpoint/2010/main" val="20107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2"/>
          <p:cNvSpPr/>
          <p:nvPr/>
        </p:nvSpPr>
        <p:spPr>
          <a:xfrm>
            <a:off x="0" y="229075"/>
            <a:ext cx="3152700" cy="25236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873250" y="3102525"/>
            <a:ext cx="5270700" cy="944100"/>
          </a:xfrm>
          <a:prstGeom prst="rect">
            <a:avLst/>
          </a:prstGeom>
          <a:solidFill>
            <a:srgbClr val="908269">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txBox="1"/>
          <p:nvPr/>
        </p:nvSpPr>
        <p:spPr>
          <a:xfrm flipH="1">
            <a:off x="5401404" y="4434934"/>
            <a:ext cx="3742545" cy="577800"/>
          </a:xfrm>
          <a:prstGeom prst="rect">
            <a:avLst/>
          </a:prstGeom>
          <a:noFill/>
          <a:ln>
            <a:noFill/>
          </a:ln>
        </p:spPr>
        <p:txBody>
          <a:bodyPr spcFirstLastPara="1" wrap="square" lIns="91425" tIns="91425" rIns="91425" bIns="91425" anchor="b" anchorCtr="0">
            <a:noAutofit/>
          </a:bodyPr>
          <a:lstStyle/>
          <a:p>
            <a:pPr lvl="0" algn="ctr"/>
            <a:r>
              <a:rPr lang="en-GB" sz="1600" dirty="0">
                <a:solidFill>
                  <a:schemeClr val="tx1"/>
                </a:solidFill>
                <a:latin typeface="Catamaran Thin"/>
                <a:ea typeface="Catamaran Thin"/>
                <a:cs typeface="Catamaran Thin"/>
                <a:sym typeface="Catamaran Thin"/>
              </a:rPr>
              <a:t>www.nonepilepticattacks.info</a:t>
            </a:r>
            <a:endParaRPr sz="1600" dirty="0">
              <a:solidFill>
                <a:schemeClr val="tx1"/>
              </a:solidFill>
              <a:latin typeface="Catamaran Thin"/>
              <a:ea typeface="Catamaran Thin"/>
              <a:cs typeface="Catamaran Thin"/>
              <a:sym typeface="Catamaran Thin"/>
            </a:endParaRPr>
          </a:p>
        </p:txBody>
      </p:sp>
      <p:sp>
        <p:nvSpPr>
          <p:cNvPr id="389" name="Google Shape;389;p42"/>
          <p:cNvSpPr txBox="1">
            <a:spLocks noGrp="1"/>
          </p:cNvSpPr>
          <p:nvPr>
            <p:ph type="ctrTitle"/>
          </p:nvPr>
        </p:nvSpPr>
        <p:spPr>
          <a:xfrm rot="5400000">
            <a:off x="7617649" y="1094803"/>
            <a:ext cx="2100199"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RESOURCES</a:t>
            </a:r>
            <a:endParaRPr dirty="0"/>
          </a:p>
        </p:txBody>
      </p:sp>
      <p:pic>
        <p:nvPicPr>
          <p:cNvPr id="390" name="Google Shape;390;p42"/>
          <p:cNvPicPr preferRelativeResize="0"/>
          <p:nvPr/>
        </p:nvPicPr>
        <p:blipFill rotWithShape="1">
          <a:blip r:embed="rId3">
            <a:alphaModFix/>
          </a:blip>
          <a:srcRect t="8088"/>
          <a:stretch/>
        </p:blipFill>
        <p:spPr>
          <a:xfrm>
            <a:off x="848300" y="540001"/>
            <a:ext cx="3557448" cy="3091024"/>
          </a:xfrm>
          <a:prstGeom prst="rect">
            <a:avLst/>
          </a:prstGeom>
          <a:noFill/>
          <a:ln>
            <a:noFill/>
          </a:ln>
        </p:spPr>
      </p:pic>
      <p:pic>
        <p:nvPicPr>
          <p:cNvPr id="391" name="Google Shape;391;p42"/>
          <p:cNvPicPr preferRelativeResize="0"/>
          <p:nvPr/>
        </p:nvPicPr>
        <p:blipFill rotWithShape="1">
          <a:blip r:embed="rId4">
            <a:alphaModFix/>
          </a:blip>
          <a:srcRect b="15146"/>
          <a:stretch/>
        </p:blipFill>
        <p:spPr>
          <a:xfrm>
            <a:off x="995650" y="682025"/>
            <a:ext cx="3273250" cy="1851549"/>
          </a:xfrm>
          <a:prstGeom prst="rect">
            <a:avLst/>
          </a:prstGeom>
          <a:noFill/>
          <a:ln>
            <a:noFill/>
          </a:ln>
        </p:spPr>
      </p:pic>
      <p:sp>
        <p:nvSpPr>
          <p:cNvPr id="392" name="Google Shape;392;p42"/>
          <p:cNvSpPr/>
          <p:nvPr/>
        </p:nvSpPr>
        <p:spPr>
          <a:xfrm>
            <a:off x="2388522" y="1364604"/>
            <a:ext cx="487515" cy="486396"/>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1042355" y="2354218"/>
            <a:ext cx="3152751" cy="17585"/>
          </a:xfrm>
          <a:custGeom>
            <a:avLst/>
            <a:gdLst/>
            <a:ahLst/>
            <a:cxnLst/>
            <a:rect l="l" t="t" r="r" b="b"/>
            <a:pathLst>
              <a:path w="148173" h="835" extrusionOk="0">
                <a:moveTo>
                  <a:pt x="434" y="0"/>
                </a:moveTo>
                <a:cubicBezTo>
                  <a:pt x="201" y="0"/>
                  <a:pt x="0" y="167"/>
                  <a:pt x="0" y="401"/>
                </a:cubicBezTo>
                <a:cubicBezTo>
                  <a:pt x="0" y="634"/>
                  <a:pt x="201" y="834"/>
                  <a:pt x="434" y="834"/>
                </a:cubicBezTo>
                <a:lnTo>
                  <a:pt x="147739" y="834"/>
                </a:lnTo>
                <a:cubicBezTo>
                  <a:pt x="147973" y="834"/>
                  <a:pt x="148173" y="634"/>
                  <a:pt x="148173" y="401"/>
                </a:cubicBezTo>
                <a:cubicBezTo>
                  <a:pt x="148173" y="167"/>
                  <a:pt x="147973" y="0"/>
                  <a:pt x="14773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1042355" y="2354218"/>
            <a:ext cx="1510383" cy="17585"/>
          </a:xfrm>
          <a:custGeom>
            <a:avLst/>
            <a:gdLst/>
            <a:ahLst/>
            <a:cxnLst/>
            <a:rect l="l" t="t" r="r" b="b"/>
            <a:pathLst>
              <a:path w="70985" h="835" extrusionOk="0">
                <a:moveTo>
                  <a:pt x="434" y="0"/>
                </a:moveTo>
                <a:cubicBezTo>
                  <a:pt x="201" y="0"/>
                  <a:pt x="0" y="167"/>
                  <a:pt x="0" y="401"/>
                </a:cubicBezTo>
                <a:cubicBezTo>
                  <a:pt x="0" y="634"/>
                  <a:pt x="201" y="834"/>
                  <a:pt x="434" y="834"/>
                </a:cubicBezTo>
                <a:lnTo>
                  <a:pt x="70984" y="834"/>
                </a:lnTo>
                <a:lnTo>
                  <a:pt x="70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539116" y="2337350"/>
            <a:ext cx="51832" cy="51302"/>
          </a:xfrm>
          <a:custGeom>
            <a:avLst/>
            <a:gdLst/>
            <a:ahLst/>
            <a:cxnLst/>
            <a:rect l="l" t="t" r="r" b="b"/>
            <a:pathLst>
              <a:path w="2436" h="2436" extrusionOk="0">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1230513" y="2256223"/>
            <a:ext cx="47527" cy="52655"/>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1288462" y="2252605"/>
            <a:ext cx="10468" cy="59875"/>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1117448" y="2252605"/>
            <a:ext cx="9984" cy="59875"/>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1091314" y="2252605"/>
            <a:ext cx="9998" cy="59875"/>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 name="Google Shape;402;p42"/>
          <p:cNvPicPr preferRelativeResize="0"/>
          <p:nvPr/>
        </p:nvPicPr>
        <p:blipFill>
          <a:blip r:embed="rId5">
            <a:alphaModFix/>
          </a:blip>
          <a:stretch>
            <a:fillRect/>
          </a:stretch>
        </p:blipFill>
        <p:spPr>
          <a:xfrm>
            <a:off x="5150750" y="2295098"/>
            <a:ext cx="3273249" cy="2308402"/>
          </a:xfrm>
          <a:prstGeom prst="rect">
            <a:avLst/>
          </a:prstGeom>
          <a:noFill/>
          <a:ln>
            <a:noFill/>
          </a:ln>
        </p:spPr>
      </p:pic>
      <p:pic>
        <p:nvPicPr>
          <p:cNvPr id="403" name="Google Shape;403;p42"/>
          <p:cNvPicPr preferRelativeResize="0"/>
          <p:nvPr/>
        </p:nvPicPr>
        <p:blipFill rotWithShape="1">
          <a:blip r:embed="rId4">
            <a:alphaModFix/>
          </a:blip>
          <a:srcRect r="9584"/>
          <a:stretch/>
        </p:blipFill>
        <p:spPr>
          <a:xfrm>
            <a:off x="5436300" y="2453188"/>
            <a:ext cx="2702152" cy="1992225"/>
          </a:xfrm>
          <a:prstGeom prst="rect">
            <a:avLst/>
          </a:prstGeom>
          <a:noFill/>
          <a:ln>
            <a:noFill/>
          </a:ln>
        </p:spPr>
      </p:pic>
      <p:sp>
        <p:nvSpPr>
          <p:cNvPr id="404" name="Google Shape;404;p42"/>
          <p:cNvSpPr/>
          <p:nvPr/>
        </p:nvSpPr>
        <p:spPr>
          <a:xfrm>
            <a:off x="6583237" y="3249667"/>
            <a:ext cx="408290" cy="407347"/>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5455852" y="4303005"/>
            <a:ext cx="2640443" cy="14727"/>
          </a:xfrm>
          <a:custGeom>
            <a:avLst/>
            <a:gdLst/>
            <a:ahLst/>
            <a:cxnLst/>
            <a:rect l="l" t="t" r="r" b="b"/>
            <a:pathLst>
              <a:path w="148173" h="835" extrusionOk="0">
                <a:moveTo>
                  <a:pt x="434" y="0"/>
                </a:moveTo>
                <a:cubicBezTo>
                  <a:pt x="201" y="0"/>
                  <a:pt x="0" y="167"/>
                  <a:pt x="0" y="401"/>
                </a:cubicBezTo>
                <a:cubicBezTo>
                  <a:pt x="0" y="634"/>
                  <a:pt x="201" y="834"/>
                  <a:pt x="434" y="834"/>
                </a:cubicBezTo>
                <a:lnTo>
                  <a:pt x="147739" y="834"/>
                </a:lnTo>
                <a:cubicBezTo>
                  <a:pt x="147973" y="834"/>
                  <a:pt x="148173" y="634"/>
                  <a:pt x="148173" y="401"/>
                </a:cubicBezTo>
                <a:cubicBezTo>
                  <a:pt x="148173" y="167"/>
                  <a:pt x="147973" y="0"/>
                  <a:pt x="14773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5455852" y="4303005"/>
            <a:ext cx="1264953" cy="14727"/>
          </a:xfrm>
          <a:custGeom>
            <a:avLst/>
            <a:gdLst/>
            <a:ahLst/>
            <a:cxnLst/>
            <a:rect l="l" t="t" r="r" b="b"/>
            <a:pathLst>
              <a:path w="70985" h="835" extrusionOk="0">
                <a:moveTo>
                  <a:pt x="434" y="0"/>
                </a:moveTo>
                <a:cubicBezTo>
                  <a:pt x="201" y="0"/>
                  <a:pt x="0" y="167"/>
                  <a:pt x="0" y="401"/>
                </a:cubicBezTo>
                <a:cubicBezTo>
                  <a:pt x="0" y="634"/>
                  <a:pt x="201" y="834"/>
                  <a:pt x="434" y="834"/>
                </a:cubicBezTo>
                <a:lnTo>
                  <a:pt x="70984" y="834"/>
                </a:lnTo>
                <a:lnTo>
                  <a:pt x="70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6709356" y="4288879"/>
            <a:ext cx="43410" cy="42965"/>
          </a:xfrm>
          <a:custGeom>
            <a:avLst/>
            <a:gdLst/>
            <a:ahLst/>
            <a:cxnLst/>
            <a:rect l="l" t="t" r="r" b="b"/>
            <a:pathLst>
              <a:path w="2436" h="2436" extrusionOk="0">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6"/>
          <a:srcRect l="23916" t="695" r="24517" b="42758"/>
          <a:stretch/>
        </p:blipFill>
        <p:spPr>
          <a:xfrm>
            <a:off x="987306" y="688651"/>
            <a:ext cx="3301332" cy="1856999"/>
          </a:xfrm>
          <a:prstGeom prst="rect">
            <a:avLst/>
          </a:prstGeom>
        </p:spPr>
      </p:pic>
      <p:pic>
        <p:nvPicPr>
          <p:cNvPr id="4" name="Picture 3"/>
          <p:cNvPicPr>
            <a:picLocks noChangeAspect="1"/>
          </p:cNvPicPr>
          <p:nvPr/>
        </p:nvPicPr>
        <p:blipFill rotWithShape="1">
          <a:blip r:embed="rId7"/>
          <a:srcRect l="14762" r="14762" b="1466"/>
          <a:stretch/>
        </p:blipFill>
        <p:spPr>
          <a:xfrm>
            <a:off x="5436298" y="2450854"/>
            <a:ext cx="2702152" cy="1996891"/>
          </a:xfrm>
          <a:prstGeom prst="rect">
            <a:avLst/>
          </a:prstGeom>
        </p:spPr>
      </p:pic>
      <p:sp>
        <p:nvSpPr>
          <p:cNvPr id="31" name="Google Shape;388;p42"/>
          <p:cNvSpPr txBox="1"/>
          <p:nvPr/>
        </p:nvSpPr>
        <p:spPr>
          <a:xfrm flipH="1">
            <a:off x="0" y="3255893"/>
            <a:ext cx="4012993" cy="549574"/>
          </a:xfrm>
          <a:prstGeom prst="rect">
            <a:avLst/>
          </a:prstGeom>
          <a:noFill/>
          <a:ln>
            <a:noFill/>
          </a:ln>
        </p:spPr>
        <p:txBody>
          <a:bodyPr spcFirstLastPara="1" wrap="square" lIns="91425" tIns="91425" rIns="91425" bIns="91425" anchor="b" anchorCtr="0">
            <a:noAutofit/>
          </a:bodyPr>
          <a:lstStyle/>
          <a:p>
            <a:pPr lvl="0" algn="ctr"/>
            <a:r>
              <a:rPr lang="en-GB" sz="1600" dirty="0">
                <a:solidFill>
                  <a:schemeClr val="tx1"/>
                </a:solidFill>
                <a:latin typeface="Catamaran Thin"/>
                <a:ea typeface="Catamaran Thin"/>
                <a:cs typeface="Catamaran Thin"/>
                <a:sym typeface="Catamaran Thin"/>
              </a:rPr>
              <a:t>www.neurosymptoms.org</a:t>
            </a:r>
            <a:endParaRPr sz="1600" dirty="0">
              <a:solidFill>
                <a:schemeClr val="tx1"/>
              </a:solidFill>
              <a:latin typeface="Catamaran Thin"/>
              <a:ea typeface="Catamaran Thin"/>
              <a:cs typeface="Catamaran Thin"/>
              <a:sym typeface="Catamaran Thin"/>
            </a:endParaRPr>
          </a:p>
        </p:txBody>
      </p:sp>
      <p:pic>
        <p:nvPicPr>
          <p:cNvPr id="1026" name="Picture 2" descr="https://m.media-amazon.com/images/I/41xP+hamhZ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0498" y="229074"/>
            <a:ext cx="3060126" cy="4693445"/>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1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ctrTitle" idx="6"/>
          </p:nvPr>
        </p:nvSpPr>
        <p:spPr>
          <a:xfrm rot="5400000">
            <a:off x="6537592" y="1794115"/>
            <a:ext cx="320899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200" dirty="0"/>
              <a:t>TERMINOLOGY</a:t>
            </a:r>
            <a:endParaRPr sz="3200" dirty="0"/>
          </a:p>
        </p:txBody>
      </p:sp>
      <p:sp>
        <p:nvSpPr>
          <p:cNvPr id="178" name="Google Shape;178;p28"/>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lt1"/>
                </a:solidFill>
              </a:rPr>
              <a:t>Jupiter is a gas giant and the biggest planet in our Solar System. It’s the fourth-brightest object in the sky</a:t>
            </a:r>
            <a:endParaRPr dirty="0">
              <a:solidFill>
                <a:schemeClr val="lt1"/>
              </a:solidFill>
            </a:endParaRPr>
          </a:p>
        </p:txBody>
      </p:sp>
      <p:sp>
        <p:nvSpPr>
          <p:cNvPr id="180" name="Google Shape;180;p28"/>
          <p:cNvSpPr txBox="1">
            <a:spLocks noGrp="1"/>
          </p:cNvSpPr>
          <p:nvPr>
            <p:ph type="ctrTitle" idx="2"/>
          </p:nvPr>
        </p:nvSpPr>
        <p:spPr>
          <a:xfrm>
            <a:off x="4213664" y="842025"/>
            <a:ext cx="26979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INDUSTRIAL BUILDINGS</a:t>
            </a:r>
            <a:endParaRPr>
              <a:solidFill>
                <a:schemeClr val="lt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238106565"/>
              </p:ext>
            </p:extLst>
          </p:nvPr>
        </p:nvGraphicFramePr>
        <p:xfrm>
          <a:off x="213360" y="129540"/>
          <a:ext cx="7315200" cy="4914900"/>
        </p:xfrm>
        <a:graphic>
          <a:graphicData uri="http://schemas.openxmlformats.org/drawingml/2006/table">
            <a:tbl>
              <a:tblPr firstRow="1" bandRow="1">
                <a:tableStyleId>{E9227044-2C83-4937-9647-9E5E52ED37A5}</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Pseudoepileptic</a:t>
                      </a:r>
                      <a:r>
                        <a:rPr lang="en-GB" dirty="0">
                          <a:solidFill>
                            <a:schemeClr val="tx1"/>
                          </a:solidFill>
                          <a:latin typeface="Catamaran Thin" panose="020B0604020202020204" charset="0"/>
                          <a:cs typeface="Catamaran Thin" panose="020B0604020202020204" charset="0"/>
                        </a:rPr>
                        <a:t> Seizures</a:t>
                      </a: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Hysterical Seizures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Hysterical Attacks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Non-Epileptic Attack Disorder (NEAD)</a:t>
                      </a: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Hysteroepilepsy</a:t>
                      </a:r>
                      <a:endParaRPr lang="en-GB" dirty="0">
                        <a:solidFill>
                          <a:schemeClr val="tx1"/>
                        </a:solidFill>
                        <a:latin typeface="Catamaran Thin" panose="020B0604020202020204" charset="0"/>
                        <a:cs typeface="Catamaran Thin" panose="020B0604020202020204" charset="0"/>
                      </a:endParaRP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Dissociative Seizures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Pseudoepileptic</a:t>
                      </a:r>
                      <a:r>
                        <a:rPr lang="en-GB" dirty="0">
                          <a:solidFill>
                            <a:schemeClr val="tx1"/>
                          </a:solidFill>
                          <a:latin typeface="Catamaran Thin" panose="020B0604020202020204" charset="0"/>
                          <a:cs typeface="Catamaran Thin" panose="020B0604020202020204" charset="0"/>
                        </a:rPr>
                        <a:t> Attacks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Pseudoepilepsy</a:t>
                      </a:r>
                      <a:endParaRPr lang="en-GB" dirty="0">
                        <a:solidFill>
                          <a:schemeClr val="tx1"/>
                        </a:solidFill>
                        <a:latin typeface="Catamaran Thin" panose="020B0604020202020204" charset="0"/>
                        <a:cs typeface="Catamaran Thin" panose="020B0604020202020204" charset="0"/>
                      </a:endParaRP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Non-Epileptic Seizures (NES)</a:t>
                      </a: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Pseudoseizures</a:t>
                      </a:r>
                      <a:endParaRPr lang="en-GB" dirty="0">
                        <a:solidFill>
                          <a:schemeClr val="tx1"/>
                        </a:solidFill>
                        <a:latin typeface="Catamaran Thin" panose="020B0604020202020204" charset="0"/>
                        <a:cs typeface="Catamaran Thin" panose="020B060402020202020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Psychoseizures</a:t>
                      </a:r>
                      <a:endParaRPr lang="en-GB" dirty="0">
                        <a:solidFill>
                          <a:schemeClr val="tx1"/>
                        </a:solidFill>
                        <a:latin typeface="Catamaran Thin" panose="020B0604020202020204" charset="0"/>
                        <a:cs typeface="Catamaran Thin" panose="020B060402020202020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Psychogenic Non-Epileptic Seizures (PNES)</a:t>
                      </a: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Functional Seizures</a:t>
                      </a: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Psychogenic Attacks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Psychogenic Seizures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Non-Epileptic Attacks</a:t>
                      </a: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2"/>
        <p:cNvGrpSpPr/>
        <p:nvPr/>
      </p:nvGrpSpPr>
      <p:grpSpPr>
        <a:xfrm>
          <a:off x="0" y="0"/>
          <a:ext cx="0" cy="0"/>
          <a:chOff x="0" y="0"/>
          <a:chExt cx="0" cy="0"/>
        </a:xfrm>
      </p:grpSpPr>
      <p:sp>
        <p:nvSpPr>
          <p:cNvPr id="224" name="Google Shape;224;p35"/>
          <p:cNvSpPr txBox="1">
            <a:spLocks noGrp="1"/>
          </p:cNvSpPr>
          <p:nvPr>
            <p:ph type="title"/>
          </p:nvPr>
        </p:nvSpPr>
        <p:spPr>
          <a:xfrm>
            <a:off x="2675900" y="1098090"/>
            <a:ext cx="3926100" cy="12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 sz="3600" dirty="0">
                <a:solidFill>
                  <a:schemeClr val="tx1"/>
                </a:solidFill>
              </a:rPr>
              <a:t>Key Learning</a:t>
            </a:r>
            <a:endParaRPr sz="3600" b="1" dirty="0">
              <a:solidFill>
                <a:schemeClr val="tx1"/>
              </a:solidFill>
            </a:endParaRPr>
          </a:p>
        </p:txBody>
      </p:sp>
      <p:sp>
        <p:nvSpPr>
          <p:cNvPr id="225" name="Google Shape;225;p35"/>
          <p:cNvSpPr/>
          <p:nvPr/>
        </p:nvSpPr>
        <p:spPr>
          <a:xfrm>
            <a:off x="251460" y="1249530"/>
            <a:ext cx="2326140" cy="399000"/>
          </a:xfrm>
          <a:prstGeom prst="rect">
            <a:avLst/>
          </a:prstGeom>
          <a:solidFill>
            <a:srgbClr val="9D8F77">
              <a:alpha val="5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3;p25">
            <a:extLst>
              <a:ext uri="{FF2B5EF4-FFF2-40B4-BE49-F238E27FC236}">
                <a16:creationId xmlns:a16="http://schemas.microsoft.com/office/drawing/2014/main" id="{49EEC5AD-519A-4FA1-BF6E-43E51BE4CD6B}"/>
              </a:ext>
            </a:extLst>
          </p:cNvPr>
          <p:cNvSpPr txBox="1">
            <a:spLocks/>
          </p:cNvSpPr>
          <p:nvPr/>
        </p:nvSpPr>
        <p:spPr>
          <a:xfrm flipH="1">
            <a:off x="2675900" y="1971118"/>
            <a:ext cx="5165080" cy="29258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9pPr>
          </a:lstStyle>
          <a:p>
            <a:pPr marL="180000" indent="-180000">
              <a:spcAft>
                <a:spcPts val="1200"/>
              </a:spcAft>
              <a:buClr>
                <a:schemeClr val="accent1"/>
              </a:buClr>
              <a:buSzPct val="125000"/>
              <a:buFont typeface="Catamaran Thin" panose="020B0604020202020204" charset="0"/>
              <a:buChar char="•"/>
            </a:pPr>
            <a:r>
              <a:rPr lang="en-GB" sz="1600" dirty="0"/>
              <a:t>Early diagnosis is critical in improving outcomes</a:t>
            </a:r>
          </a:p>
          <a:p>
            <a:pPr marL="180000" indent="-180000">
              <a:spcAft>
                <a:spcPts val="1200"/>
              </a:spcAft>
              <a:buClr>
                <a:schemeClr val="accent1"/>
              </a:buClr>
              <a:buSzPct val="125000"/>
              <a:buFont typeface="Catamaran Thin" panose="020B0604020202020204" charset="0"/>
              <a:buChar char="•"/>
            </a:pPr>
            <a:r>
              <a:rPr lang="en-GB" sz="1600" dirty="0"/>
              <a:t>Specific clinical features of attacks may help inform diagnosis but none are </a:t>
            </a:r>
            <a:r>
              <a:rPr lang="en-GB" sz="1600" dirty="0" err="1"/>
              <a:t>pathognomic</a:t>
            </a:r>
            <a:endParaRPr lang="en-GB" sz="1600" dirty="0"/>
          </a:p>
          <a:p>
            <a:pPr marL="180000" indent="-180000">
              <a:spcAft>
                <a:spcPts val="1200"/>
              </a:spcAft>
              <a:buClr>
                <a:schemeClr val="accent1"/>
              </a:buClr>
              <a:buSzPct val="125000"/>
              <a:buFont typeface="Catamaran Thin" panose="020B0604020202020204" charset="0"/>
              <a:buChar char="•"/>
            </a:pPr>
            <a:r>
              <a:rPr lang="en-GB" sz="1600" dirty="0"/>
              <a:t>Sensitive presentation of the diagnosis is the most important step in management</a:t>
            </a:r>
          </a:p>
          <a:p>
            <a:pPr marL="180000" indent="-180000">
              <a:buClr>
                <a:schemeClr val="accent1"/>
              </a:buClr>
              <a:buSzPct val="125000"/>
              <a:buFont typeface="Catamaran Thin" panose="020B0604020202020204" charset="0"/>
              <a:buChar char="•"/>
            </a:pPr>
            <a:r>
              <a:rPr lang="en-GB" sz="1600" dirty="0"/>
              <a:t>Neurological &amp; Psychiatric input is essential</a:t>
            </a:r>
            <a:endParaRPr lang="en-GB" sz="1400" dirty="0"/>
          </a:p>
        </p:txBody>
      </p:sp>
      <p:sp>
        <p:nvSpPr>
          <p:cNvPr id="7" name="Google Shape;225;p35"/>
          <p:cNvSpPr/>
          <p:nvPr/>
        </p:nvSpPr>
        <p:spPr>
          <a:xfrm>
            <a:off x="8793480" y="1249530"/>
            <a:ext cx="355350" cy="399000"/>
          </a:xfrm>
          <a:prstGeom prst="rect">
            <a:avLst/>
          </a:prstGeom>
          <a:solidFill>
            <a:schemeClr val="accent3">
              <a:alpha val="5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221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61"/>
          <p:cNvSpPr/>
          <p:nvPr/>
        </p:nvSpPr>
        <p:spPr>
          <a:xfrm>
            <a:off x="647550" y="348000"/>
            <a:ext cx="7848900" cy="4447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1"/>
          <p:cNvSpPr txBox="1">
            <a:spLocks noGrp="1"/>
          </p:cNvSpPr>
          <p:nvPr>
            <p:ph type="body" idx="4294967295"/>
          </p:nvPr>
        </p:nvSpPr>
        <p:spPr>
          <a:xfrm>
            <a:off x="2705500" y="2953800"/>
            <a:ext cx="3790500" cy="42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1600" dirty="0">
                <a:solidFill>
                  <a:srgbClr val="434343"/>
                </a:solidFill>
              </a:rPr>
              <a:t>Does anyone have any questions?</a:t>
            </a:r>
            <a:endParaRPr sz="1600" dirty="0">
              <a:solidFill>
                <a:srgbClr val="434343"/>
              </a:solidFill>
            </a:endParaRPr>
          </a:p>
          <a:p>
            <a:pPr marL="0" lvl="0" indent="0" algn="ctr" rtl="0">
              <a:spcBef>
                <a:spcPts val="0"/>
              </a:spcBef>
              <a:spcAft>
                <a:spcPts val="0"/>
              </a:spcAft>
              <a:buClr>
                <a:schemeClr val="dk1"/>
              </a:buClr>
              <a:buSzPts val="1100"/>
              <a:buFont typeface="Arial"/>
              <a:buNone/>
            </a:pPr>
            <a:endParaRPr sz="1200" dirty="0">
              <a:solidFill>
                <a:srgbClr val="434343"/>
              </a:solidFill>
            </a:endParaRPr>
          </a:p>
          <a:p>
            <a:pPr marL="0" lvl="0" indent="0" algn="ctr" rtl="0">
              <a:spcBef>
                <a:spcPts val="0"/>
              </a:spcBef>
              <a:spcAft>
                <a:spcPts val="0"/>
              </a:spcAft>
              <a:buClr>
                <a:schemeClr val="dk1"/>
              </a:buClr>
              <a:buSzPts val="1100"/>
              <a:buFont typeface="Arial"/>
              <a:buNone/>
            </a:pPr>
            <a:endParaRPr lang="en-GB" dirty="0">
              <a:solidFill>
                <a:srgbClr val="434343"/>
              </a:solidFill>
            </a:endParaRPr>
          </a:p>
          <a:p>
            <a:pPr marL="0" lvl="0" indent="0" algn="ctr" rtl="0">
              <a:spcBef>
                <a:spcPts val="0"/>
              </a:spcBef>
              <a:spcAft>
                <a:spcPts val="0"/>
              </a:spcAft>
              <a:buClr>
                <a:schemeClr val="dk1"/>
              </a:buClr>
              <a:buSzPts val="1100"/>
              <a:buFont typeface="Arial"/>
              <a:buNone/>
            </a:pPr>
            <a:r>
              <a:rPr lang="en-GB" dirty="0">
                <a:solidFill>
                  <a:srgbClr val="434343"/>
                </a:solidFill>
              </a:rPr>
              <a:t>c</a:t>
            </a:r>
            <a:r>
              <a:rPr lang="en-GB" sz="1200" dirty="0">
                <a:solidFill>
                  <a:srgbClr val="434343"/>
                </a:solidFill>
              </a:rPr>
              <a:t>harlotte.heaps@covwarkpt.nhs.uk</a:t>
            </a:r>
            <a:endParaRPr sz="1200" dirty="0">
              <a:solidFill>
                <a:srgbClr val="434343"/>
              </a:solidFill>
            </a:endParaRPr>
          </a:p>
        </p:txBody>
      </p:sp>
      <p:cxnSp>
        <p:nvCxnSpPr>
          <p:cNvPr id="918" name="Google Shape;918;p61"/>
          <p:cNvCxnSpPr/>
          <p:nvPr/>
        </p:nvCxnSpPr>
        <p:spPr>
          <a:xfrm>
            <a:off x="4233850" y="3404580"/>
            <a:ext cx="676200" cy="0"/>
          </a:xfrm>
          <a:prstGeom prst="straightConnector1">
            <a:avLst/>
          </a:prstGeom>
          <a:noFill/>
          <a:ln w="76200" cap="flat" cmpd="sng">
            <a:solidFill>
              <a:schemeClr val="accent1"/>
            </a:solidFill>
            <a:prstDash val="solid"/>
            <a:round/>
            <a:headEnd type="none" w="med" len="med"/>
            <a:tailEnd type="none" w="med" len="med"/>
          </a:ln>
        </p:spPr>
      </p:cxnSp>
      <p:sp>
        <p:nvSpPr>
          <p:cNvPr id="920" name="Google Shape;920;p61"/>
          <p:cNvSpPr txBox="1">
            <a:spLocks noGrp="1"/>
          </p:cNvSpPr>
          <p:nvPr>
            <p:ph type="ctrTitle"/>
          </p:nvPr>
        </p:nvSpPr>
        <p:spPr>
          <a:xfrm>
            <a:off x="3094000" y="1515550"/>
            <a:ext cx="2955900" cy="853500"/>
          </a:xfrm>
          <a:prstGeom prst="rect">
            <a:avLst/>
          </a:prstGeom>
          <a:ln>
            <a:solidFill>
              <a:schemeClr val="tx1"/>
            </a:solid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s" sz="3600" dirty="0">
                <a:solidFill>
                  <a:schemeClr val="tx1"/>
                </a:solidFill>
              </a:rPr>
              <a:t>T</a:t>
            </a:r>
            <a:r>
              <a:rPr lang="es" dirty="0">
                <a:solidFill>
                  <a:schemeClr val="tx1"/>
                </a:solidFill>
              </a:rPr>
              <a:t>hanks</a:t>
            </a:r>
            <a:r>
              <a:rPr lang="es" sz="3600" dirty="0">
                <a:solidFill>
                  <a:schemeClr val="tx1"/>
                </a:solidFill>
              </a:rPr>
              <a:t>!</a:t>
            </a:r>
            <a:endParaRPr i="1" dirty="0">
              <a:solidFill>
                <a:schemeClr val="tx1"/>
              </a:solidFill>
            </a:endParaRPr>
          </a:p>
        </p:txBody>
      </p:sp>
    </p:spTree>
    <p:extLst>
      <p:ext uri="{BB962C8B-B14F-4D97-AF65-F5344CB8AC3E}">
        <p14:creationId xmlns:p14="http://schemas.microsoft.com/office/powerpoint/2010/main" val="3948769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ctrTitle" idx="6"/>
          </p:nvPr>
        </p:nvSpPr>
        <p:spPr>
          <a:xfrm rot="5400000">
            <a:off x="6537592" y="1794115"/>
            <a:ext cx="320899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200" dirty="0"/>
              <a:t>TERMINOLOGY</a:t>
            </a:r>
            <a:endParaRPr sz="3200" dirty="0"/>
          </a:p>
        </p:txBody>
      </p:sp>
      <p:sp>
        <p:nvSpPr>
          <p:cNvPr id="178" name="Google Shape;178;p28"/>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lt1"/>
                </a:solidFill>
              </a:rPr>
              <a:t>Jupiter is a gas giant and the biggest planet in our Solar System. It’s the fourth-brightest object in the sky</a:t>
            </a:r>
            <a:endParaRPr dirty="0">
              <a:solidFill>
                <a:schemeClr val="lt1"/>
              </a:solidFill>
            </a:endParaRPr>
          </a:p>
        </p:txBody>
      </p:sp>
      <p:sp>
        <p:nvSpPr>
          <p:cNvPr id="180" name="Google Shape;180;p28"/>
          <p:cNvSpPr txBox="1">
            <a:spLocks noGrp="1"/>
          </p:cNvSpPr>
          <p:nvPr>
            <p:ph type="ctrTitle" idx="2"/>
          </p:nvPr>
        </p:nvSpPr>
        <p:spPr>
          <a:xfrm>
            <a:off x="4213664" y="842025"/>
            <a:ext cx="26979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INDUSTRIAL BUILDINGS</a:t>
            </a:r>
            <a:endParaRPr>
              <a:solidFill>
                <a:schemeClr val="lt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46096975"/>
              </p:ext>
            </p:extLst>
          </p:nvPr>
        </p:nvGraphicFramePr>
        <p:xfrm>
          <a:off x="213360" y="129540"/>
          <a:ext cx="7315200" cy="4914900"/>
        </p:xfrm>
        <a:graphic>
          <a:graphicData uri="http://schemas.openxmlformats.org/drawingml/2006/table">
            <a:tbl>
              <a:tblPr firstRow="1" bandRow="1">
                <a:tableStyleId>{E9227044-2C83-4937-9647-9E5E52ED37A5}</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Pseudoepileptic</a:t>
                      </a:r>
                      <a:r>
                        <a:rPr lang="en-GB" dirty="0">
                          <a:solidFill>
                            <a:schemeClr val="tx1"/>
                          </a:solidFill>
                          <a:latin typeface="Catamaran Thin" panose="020B0604020202020204" charset="0"/>
                          <a:cs typeface="Catamaran Thin" panose="020B0604020202020204" charset="0"/>
                        </a:rPr>
                        <a:t> Seizures</a:t>
                      </a: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Hysterical Seizures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Hysterical Attacks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Non-Epileptic Attack Disorder (NEAD)</a:t>
                      </a: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Hysteroepilepsy</a:t>
                      </a:r>
                      <a:endParaRPr lang="en-GB" dirty="0">
                        <a:solidFill>
                          <a:schemeClr val="tx1"/>
                        </a:solidFill>
                        <a:latin typeface="Catamaran Thin" panose="020B0604020202020204" charset="0"/>
                        <a:cs typeface="Catamaran Thin" panose="020B0604020202020204" charset="0"/>
                      </a:endParaRP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dirty="0">
                          <a:solidFill>
                            <a:schemeClr val="bg1"/>
                          </a:solidFill>
                          <a:latin typeface="Catamaran" panose="020B0604020202020204" charset="0"/>
                          <a:cs typeface="Catamaran" panose="020B0604020202020204" charset="0"/>
                        </a:rPr>
                        <a:t>Dissociative Seizures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Pseudoepileptic</a:t>
                      </a:r>
                      <a:r>
                        <a:rPr lang="en-GB" dirty="0">
                          <a:solidFill>
                            <a:schemeClr val="tx1"/>
                          </a:solidFill>
                          <a:latin typeface="Catamaran Thin" panose="020B0604020202020204" charset="0"/>
                          <a:cs typeface="Catamaran Thin" panose="020B0604020202020204" charset="0"/>
                        </a:rPr>
                        <a:t> Attacks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Pseudoepilepsy</a:t>
                      </a:r>
                      <a:endParaRPr lang="en-GB" dirty="0">
                        <a:solidFill>
                          <a:schemeClr val="tx1"/>
                        </a:solidFill>
                        <a:latin typeface="Catamaran Thin" panose="020B0604020202020204" charset="0"/>
                        <a:cs typeface="Catamaran Thin" panose="020B0604020202020204" charset="0"/>
                      </a:endParaRP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dirty="0">
                          <a:solidFill>
                            <a:schemeClr val="bg1"/>
                          </a:solidFill>
                          <a:latin typeface="Catamaran Thin" panose="020B0604020202020204" charset="0"/>
                          <a:cs typeface="Catamaran Thin" panose="020B0604020202020204" charset="0"/>
                        </a:rPr>
                        <a:t>Non-Epileptic Seizures (NES)</a:t>
                      </a: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Pseudoseizures</a:t>
                      </a:r>
                      <a:endParaRPr lang="en-GB" dirty="0">
                        <a:solidFill>
                          <a:schemeClr val="tx1"/>
                        </a:solidFill>
                        <a:latin typeface="Catamaran Thin" panose="020B0604020202020204" charset="0"/>
                        <a:cs typeface="Catamaran Thin" panose="020B060402020202020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err="1">
                          <a:solidFill>
                            <a:schemeClr val="tx1"/>
                          </a:solidFill>
                          <a:latin typeface="Catamaran Thin" panose="020B0604020202020204" charset="0"/>
                          <a:cs typeface="Catamaran Thin" panose="020B0604020202020204" charset="0"/>
                        </a:rPr>
                        <a:t>Psychoseizures</a:t>
                      </a:r>
                      <a:endParaRPr lang="en-GB" dirty="0">
                        <a:solidFill>
                          <a:schemeClr val="tx1"/>
                        </a:solidFill>
                        <a:latin typeface="Catamaran Thin" panose="020B0604020202020204" charset="0"/>
                        <a:cs typeface="Catamaran Thin" panose="020B060402020202020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dirty="0">
                          <a:solidFill>
                            <a:schemeClr val="bg1"/>
                          </a:solidFill>
                          <a:latin typeface="Catamaran Thin" panose="020B0604020202020204" charset="0"/>
                          <a:cs typeface="Catamaran Thin" panose="020B0604020202020204" charset="0"/>
                        </a:rPr>
                        <a:t>Psychogenic Non-Epileptic Seizures (PNES)</a:t>
                      </a: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1228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Functional Seizures</a:t>
                      </a:r>
                    </a:p>
                  </a:txBody>
                  <a:tcPr anchor="ctr">
                    <a:lnL w="9525" cap="flat" cmpd="sng">
                      <a:no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Psychogenic Attacks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Psychogenic Seizures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Catamaran Thin" panose="020B0604020202020204" charset="0"/>
                          <a:cs typeface="Catamaran Thin" panose="020B0604020202020204" charset="0"/>
                        </a:rPr>
                        <a:t>Non-Epileptic Attacks</a:t>
                      </a:r>
                    </a:p>
                  </a:txBody>
                  <a:tcPr anchor="ctr">
                    <a:lnL w="12700"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 name="Table 2"/>
          <p:cNvGraphicFramePr>
            <a:graphicFrameLocks noGrp="1"/>
          </p:cNvGraphicFramePr>
          <p:nvPr/>
        </p:nvGraphicFramePr>
        <p:xfrm>
          <a:off x="6530340" y="-251460"/>
          <a:ext cx="208280" cy="30480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GB" dirty="0"/>
                    </a:p>
                  </a:txBody>
                  <a:tcPr>
                    <a:lnL w="12700" cmpd="sng">
                      <a:solidFill>
                        <a:schemeClr val="accent1"/>
                      </a:solidFill>
                      <a:prstDash val="solid"/>
                    </a:lnL>
                    <a:lnR w="12700" cmpd="sng">
                      <a:solidFill>
                        <a:schemeClr val="accent1"/>
                      </a:solidFill>
                      <a:prstDash val="solid"/>
                    </a:lnR>
                    <a:lnT w="12700" cmpd="sng">
                      <a:solidFill>
                        <a:schemeClr val="accent1"/>
                      </a:solidFill>
                      <a:prstDash val="solid"/>
                    </a:lnT>
                    <a:lnB w="12700" cmpd="sng">
                      <a:solidFill>
                        <a:schemeClr val="accent1"/>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1654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1026" name="Picture 2" descr="Epilepsy causes brain's defences to collapse">
            <a:extLst>
              <a:ext uri="{FF2B5EF4-FFF2-40B4-BE49-F238E27FC236}">
                <a16:creationId xmlns:a16="http://schemas.microsoft.com/office/drawing/2014/main" id="{74DEB40B-A2EB-40B4-8130-6F3AA8A29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88090" cy="3723861"/>
          </a:xfrm>
          <a:prstGeom prst="rect">
            <a:avLst/>
          </a:prstGeom>
          <a:noFill/>
          <a:extLst>
            <a:ext uri="{909E8E84-426E-40DD-AFC4-6F175D3DCCD1}">
              <a14:hiddenFill xmlns:a14="http://schemas.microsoft.com/office/drawing/2010/main">
                <a:solidFill>
                  <a:srgbClr val="FFFFFF"/>
                </a:solidFill>
              </a14:hiddenFill>
            </a:ext>
          </a:extLst>
        </p:spPr>
      </p:pic>
      <p:sp>
        <p:nvSpPr>
          <p:cNvPr id="203" name="Google Shape;203;p30"/>
          <p:cNvSpPr/>
          <p:nvPr/>
        </p:nvSpPr>
        <p:spPr>
          <a:xfrm rot="-5400000">
            <a:off x="5548406" y="-1555104"/>
            <a:ext cx="1057500" cy="503789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txBox="1">
            <a:spLocks noGrp="1"/>
          </p:cNvSpPr>
          <p:nvPr>
            <p:ph type="ctrTitle"/>
          </p:nvPr>
        </p:nvSpPr>
        <p:spPr>
          <a:xfrm>
            <a:off x="5442960" y="-561507"/>
            <a:ext cx="28881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dirty="0">
                <a:solidFill>
                  <a:schemeClr val="lt1"/>
                </a:solidFill>
              </a:rPr>
              <a:t>DISSOCIATIVE SEIZURES</a:t>
            </a:r>
            <a:endParaRPr sz="2800" dirty="0">
              <a:solidFill>
                <a:schemeClr val="lt1"/>
              </a:solidFill>
            </a:endParaRPr>
          </a:p>
        </p:txBody>
      </p:sp>
      <p:sp>
        <p:nvSpPr>
          <p:cNvPr id="206" name="Google Shape;206;p30"/>
          <p:cNvSpPr txBox="1">
            <a:spLocks noGrp="1"/>
          </p:cNvSpPr>
          <p:nvPr>
            <p:ph type="subTitle" idx="1"/>
          </p:nvPr>
        </p:nvSpPr>
        <p:spPr>
          <a:xfrm>
            <a:off x="5588090" y="1667125"/>
            <a:ext cx="3008013" cy="1784400"/>
          </a:xfrm>
          <a:prstGeom prst="rect">
            <a:avLst/>
          </a:prstGeom>
        </p:spPr>
        <p:txBody>
          <a:bodyPr spcFirstLastPara="1" wrap="square" lIns="91425" tIns="91425" rIns="91425" bIns="91425" anchor="t" anchorCtr="0">
            <a:noAutofit/>
          </a:bodyPr>
          <a:lstStyle/>
          <a:p>
            <a:pPr marL="0" lvl="0" indent="0">
              <a:lnSpc>
                <a:spcPct val="108000"/>
              </a:lnSpc>
            </a:pPr>
            <a:r>
              <a:rPr lang="en-GB" sz="1600" dirty="0"/>
              <a:t>Paroxysmal events that resemble (or can be mistaken for) epilepsy without</a:t>
            </a:r>
            <a:r>
              <a:rPr lang="en-GB" sz="1600" b="1" dirty="0"/>
              <a:t> </a:t>
            </a:r>
            <a:r>
              <a:rPr lang="en-GB" sz="1600" dirty="0"/>
              <a:t>being associated with abnormal EEG activity or any other primary physiological disturbance e.g. syncope, hypoglycaemia</a:t>
            </a:r>
          </a:p>
        </p:txBody>
      </p:sp>
      <p:sp>
        <p:nvSpPr>
          <p:cNvPr id="207" name="Google Shape;207;p30"/>
          <p:cNvSpPr/>
          <p:nvPr/>
        </p:nvSpPr>
        <p:spPr>
          <a:xfrm rot="-5400000">
            <a:off x="-174152" y="1507333"/>
            <a:ext cx="1057500" cy="709195"/>
          </a:xfrm>
          <a:prstGeom prst="rect">
            <a:avLst/>
          </a:prstGeom>
          <a:gradFill>
            <a:gsLst>
              <a:gs pos="0">
                <a:srgbClr val="908269">
                  <a:alpha val="4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338;p38">
            <a:extLst>
              <a:ext uri="{FF2B5EF4-FFF2-40B4-BE49-F238E27FC236}">
                <a16:creationId xmlns:a16="http://schemas.microsoft.com/office/drawing/2014/main" id="{A104259C-10E6-4A50-8E88-09B72076496E}"/>
              </a:ext>
            </a:extLst>
          </p:cNvPr>
          <p:cNvSpPr/>
          <p:nvPr/>
        </p:nvSpPr>
        <p:spPr>
          <a:xfrm>
            <a:off x="4793456" y="3672593"/>
            <a:ext cx="4357170" cy="881959"/>
          </a:xfrm>
          <a:prstGeom prst="rect">
            <a:avLst/>
          </a:prstGeom>
          <a:solidFill>
            <a:schemeClr val="dk1"/>
          </a:solidFill>
          <a:ln>
            <a:noFill/>
          </a:ln>
        </p:spPr>
        <p:txBody>
          <a:bodyPr spcFirstLastPara="1" wrap="square" lIns="288000" tIns="91425" rIns="91425" bIns="91425" anchor="ctr" anchorCtr="0">
            <a:noAutofit/>
          </a:bodyPr>
          <a:lstStyle/>
          <a:p>
            <a:pPr marL="0" lvl="0" indent="0" rtl="0">
              <a:spcBef>
                <a:spcPts val="0"/>
              </a:spcBef>
              <a:spcAft>
                <a:spcPts val="0"/>
              </a:spcAft>
              <a:buNone/>
            </a:pPr>
            <a:r>
              <a:rPr lang="en-GB" sz="2000" dirty="0">
                <a:solidFill>
                  <a:schemeClr val="bg1"/>
                </a:solidFill>
                <a:latin typeface="Livvic" panose="020B0604020202020204" charset="0"/>
                <a:cs typeface="Catamaran Thin" panose="020B0604020202020204" charset="0"/>
              </a:rPr>
              <a:t>Unconscious and involuntary…</a:t>
            </a:r>
            <a:endParaRPr sz="2000" dirty="0">
              <a:solidFill>
                <a:schemeClr val="bg1"/>
              </a:solidFill>
              <a:latin typeface="Livvic" panose="020B0604020202020204" charset="0"/>
              <a:cs typeface="Catamaran Thin" panose="020B0604020202020204" charset="0"/>
            </a:endParaRPr>
          </a:p>
        </p:txBody>
      </p:sp>
      <p:sp>
        <p:nvSpPr>
          <p:cNvPr id="3" name="Google Shape;342;p38">
            <a:extLst>
              <a:ext uri="{FF2B5EF4-FFF2-40B4-BE49-F238E27FC236}">
                <a16:creationId xmlns:a16="http://schemas.microsoft.com/office/drawing/2014/main" id="{FD7C53E5-C039-4EC2-9EE7-72C93D67FC85}"/>
              </a:ext>
            </a:extLst>
          </p:cNvPr>
          <p:cNvSpPr/>
          <p:nvPr/>
        </p:nvSpPr>
        <p:spPr>
          <a:xfrm>
            <a:off x="709196" y="3437607"/>
            <a:ext cx="2656857" cy="1705893"/>
          </a:xfrm>
          <a:prstGeom prst="rect">
            <a:avLst/>
          </a:prstGeom>
          <a:solidFill>
            <a:srgbClr val="CFC3AC">
              <a:alpha val="73210"/>
            </a:srgbClr>
          </a:solidFill>
          <a:ln>
            <a:noFill/>
          </a:ln>
        </p:spPr>
        <p:txBody>
          <a:bodyPr spcFirstLastPara="1" wrap="square" lIns="91425" tIns="91425" rIns="91425" bIns="91425" anchor="ctr" anchorCtr="0">
            <a:noAutofit/>
          </a:bodyPr>
          <a:lstStyle/>
          <a:p>
            <a:pPr marL="288000" lvl="0" indent="0" algn="l" rtl="0">
              <a:spcBef>
                <a:spcPts val="0"/>
              </a:spcBef>
              <a:spcAft>
                <a:spcPts val="0"/>
              </a:spcAft>
              <a:buNone/>
            </a:pPr>
            <a:r>
              <a:rPr lang="en-GB" sz="2000" dirty="0">
                <a:solidFill>
                  <a:schemeClr val="accent2"/>
                </a:solidFill>
                <a:latin typeface="Livvic" panose="020B0604020202020204" charset="0"/>
                <a:cs typeface="Catamaran Thin" panose="020B0604020202020204" charset="0"/>
              </a:rPr>
              <a:t>Somatic manifestation of psychological distress…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5" name="Google Shape;455;p45"/>
          <p:cNvSpPr/>
          <p:nvPr/>
        </p:nvSpPr>
        <p:spPr>
          <a:xfrm>
            <a:off x="8028953" y="3665220"/>
            <a:ext cx="352500" cy="9543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2253615" y="3665220"/>
            <a:ext cx="352500" cy="9543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45"/>
          <p:cNvGrpSpPr/>
          <p:nvPr/>
        </p:nvGrpSpPr>
        <p:grpSpPr>
          <a:xfrm>
            <a:off x="2375535" y="2460601"/>
            <a:ext cx="6001362" cy="222300"/>
            <a:chOff x="1464850" y="436376"/>
            <a:chExt cx="6001362" cy="222300"/>
          </a:xfrm>
        </p:grpSpPr>
        <p:sp>
          <p:nvSpPr>
            <p:cNvPr id="463" name="Google Shape;463;p45"/>
            <p:cNvSpPr/>
            <p:nvPr/>
          </p:nvSpPr>
          <p:spPr>
            <a:xfrm>
              <a:off x="1464850"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7243912"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5831847"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8" name="Google Shape;468;p45"/>
            <p:cNvCxnSpPr>
              <a:cxnSpLocks/>
            </p:cNvCxnSpPr>
            <p:nvPr/>
          </p:nvCxnSpPr>
          <p:spPr>
            <a:xfrm>
              <a:off x="1798637" y="547513"/>
              <a:ext cx="3889598" cy="0"/>
            </a:xfrm>
            <a:prstGeom prst="straightConnector1">
              <a:avLst/>
            </a:prstGeom>
            <a:noFill/>
            <a:ln w="19050" cap="flat" cmpd="sng">
              <a:solidFill>
                <a:schemeClr val="dk1"/>
              </a:solidFill>
              <a:prstDash val="solid"/>
              <a:round/>
              <a:headEnd type="none" w="med" len="med"/>
              <a:tailEnd type="none" w="med" len="med"/>
            </a:ln>
          </p:spPr>
        </p:cxnSp>
        <p:cxnSp>
          <p:nvCxnSpPr>
            <p:cNvPr id="471" name="Google Shape;471;p45"/>
            <p:cNvCxnSpPr/>
            <p:nvPr/>
          </p:nvCxnSpPr>
          <p:spPr>
            <a:xfrm>
              <a:off x="6143961" y="547513"/>
              <a:ext cx="988200" cy="0"/>
            </a:xfrm>
            <a:prstGeom prst="straightConnector1">
              <a:avLst/>
            </a:prstGeom>
            <a:noFill/>
            <a:ln w="19050" cap="flat" cmpd="sng">
              <a:solidFill>
                <a:schemeClr val="dk1"/>
              </a:solidFill>
              <a:prstDash val="solid"/>
              <a:round/>
              <a:headEnd type="none" w="med" len="med"/>
              <a:tailEnd type="none" w="med" len="med"/>
            </a:ln>
          </p:spPr>
        </p:cxnSp>
      </p:grpSp>
      <p:cxnSp>
        <p:nvCxnSpPr>
          <p:cNvPr id="477" name="Google Shape;477;p45"/>
          <p:cNvCxnSpPr/>
          <p:nvPr/>
        </p:nvCxnSpPr>
        <p:spPr>
          <a:xfrm rot="10800000">
            <a:off x="2483554" y="2581800"/>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79" name="Google Shape;479;p45"/>
          <p:cNvSpPr txBox="1"/>
          <p:nvPr/>
        </p:nvSpPr>
        <p:spPr>
          <a:xfrm>
            <a:off x="739215" y="4180713"/>
            <a:ext cx="1851034"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tx1"/>
                </a:solidFill>
                <a:latin typeface="Livvic"/>
                <a:ea typeface="Livvic"/>
                <a:cs typeface="Livvic"/>
                <a:sym typeface="Livvic"/>
              </a:rPr>
              <a:t>DISSOCIATIVE</a:t>
            </a:r>
            <a:endParaRPr sz="1800" b="1" dirty="0">
              <a:solidFill>
                <a:schemeClr val="tx1"/>
              </a:solidFill>
              <a:latin typeface="Livvic"/>
              <a:ea typeface="Livvic"/>
              <a:cs typeface="Livvic"/>
              <a:sym typeface="Livvic"/>
            </a:endParaRPr>
          </a:p>
        </p:txBody>
      </p:sp>
      <p:cxnSp>
        <p:nvCxnSpPr>
          <p:cNvPr id="480" name="Google Shape;480;p45"/>
          <p:cNvCxnSpPr/>
          <p:nvPr/>
        </p:nvCxnSpPr>
        <p:spPr>
          <a:xfrm rot="10800000">
            <a:off x="8261966" y="2581800"/>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2" name="Google Shape;482;p45"/>
          <p:cNvSpPr txBox="1"/>
          <p:nvPr/>
        </p:nvSpPr>
        <p:spPr>
          <a:xfrm>
            <a:off x="6397064" y="4187850"/>
            <a:ext cx="1870649" cy="42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s" sz="1800" b="1" dirty="0">
                <a:solidFill>
                  <a:schemeClr val="dk1"/>
                </a:solidFill>
                <a:latin typeface="Livvic"/>
                <a:ea typeface="Livvic"/>
                <a:cs typeface="Livvic"/>
                <a:sym typeface="Livvic"/>
              </a:rPr>
              <a:t>MALINGERING</a:t>
            </a:r>
            <a:endParaRPr sz="1800" b="1" dirty="0">
              <a:solidFill>
                <a:schemeClr val="dk1"/>
              </a:solidFill>
              <a:latin typeface="Livvic"/>
              <a:ea typeface="Livvic"/>
              <a:cs typeface="Livvic"/>
              <a:sym typeface="Livvic"/>
            </a:endParaRPr>
          </a:p>
        </p:txBody>
      </p:sp>
      <p:sp>
        <p:nvSpPr>
          <p:cNvPr id="3" name="Google Shape;455;p45">
            <a:extLst>
              <a:ext uri="{FF2B5EF4-FFF2-40B4-BE49-F238E27FC236}">
                <a16:creationId xmlns:a16="http://schemas.microsoft.com/office/drawing/2014/main" id="{479C0B00-2D1B-4805-96AA-BAC4DA127250}"/>
              </a:ext>
            </a:extLst>
          </p:cNvPr>
          <p:cNvSpPr/>
          <p:nvPr/>
        </p:nvSpPr>
        <p:spPr>
          <a:xfrm>
            <a:off x="6614723" y="2910840"/>
            <a:ext cx="352500" cy="954300"/>
          </a:xfrm>
          <a:prstGeom prst="rect">
            <a:avLst/>
          </a:prstGeom>
          <a:solidFill>
            <a:srgbClr val="CFC3AC">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 name="Google Shape;480;p45">
            <a:extLst>
              <a:ext uri="{FF2B5EF4-FFF2-40B4-BE49-F238E27FC236}">
                <a16:creationId xmlns:a16="http://schemas.microsoft.com/office/drawing/2014/main" id="{DDF57D3C-91FB-4613-AC4C-A0C383C23884}"/>
              </a:ext>
            </a:extLst>
          </p:cNvPr>
          <p:cNvCxnSpPr>
            <a:cxnSpLocks/>
          </p:cNvCxnSpPr>
          <p:nvPr/>
        </p:nvCxnSpPr>
        <p:spPr>
          <a:xfrm flipV="1">
            <a:off x="6853159" y="2574180"/>
            <a:ext cx="0" cy="1283340"/>
          </a:xfrm>
          <a:prstGeom prst="straightConnector1">
            <a:avLst/>
          </a:prstGeom>
          <a:noFill/>
          <a:ln w="19050" cap="flat" cmpd="sng">
            <a:solidFill>
              <a:schemeClr val="accent1"/>
            </a:solidFill>
            <a:prstDash val="solid"/>
            <a:round/>
            <a:headEnd type="none" w="med" len="med"/>
            <a:tailEnd type="none" w="med" len="med"/>
          </a:ln>
        </p:spPr>
      </p:cxnSp>
      <p:sp>
        <p:nvSpPr>
          <p:cNvPr id="6" name="Google Shape;482;p45">
            <a:extLst>
              <a:ext uri="{FF2B5EF4-FFF2-40B4-BE49-F238E27FC236}">
                <a16:creationId xmlns:a16="http://schemas.microsoft.com/office/drawing/2014/main" id="{FF94F30C-4E13-41EE-86BB-0F454AA1AED8}"/>
              </a:ext>
            </a:extLst>
          </p:cNvPr>
          <p:cNvSpPr txBox="1"/>
          <p:nvPr/>
        </p:nvSpPr>
        <p:spPr>
          <a:xfrm>
            <a:off x="5181038" y="3426675"/>
            <a:ext cx="1659097" cy="42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None/>
            </a:pPr>
            <a:r>
              <a:rPr lang="es" sz="1800" b="1" dirty="0">
                <a:solidFill>
                  <a:schemeClr val="dk1"/>
                </a:solidFill>
                <a:latin typeface="Livvic"/>
                <a:ea typeface="Livvic"/>
                <a:cs typeface="Livvic"/>
                <a:sym typeface="Livvic"/>
              </a:rPr>
              <a:t>FACTITIOUS</a:t>
            </a:r>
            <a:endParaRPr sz="1800" b="1" dirty="0">
              <a:solidFill>
                <a:schemeClr val="dk1"/>
              </a:solidFill>
              <a:latin typeface="Livvic"/>
              <a:ea typeface="Livvic"/>
              <a:cs typeface="Livvic"/>
              <a:sym typeface="Livvic"/>
            </a:endParaRPr>
          </a:p>
        </p:txBody>
      </p:sp>
      <p:sp>
        <p:nvSpPr>
          <p:cNvPr id="8" name="Google Shape;367;p40">
            <a:extLst>
              <a:ext uri="{FF2B5EF4-FFF2-40B4-BE49-F238E27FC236}">
                <a16:creationId xmlns:a16="http://schemas.microsoft.com/office/drawing/2014/main" id="{0D2A1C8B-0CA6-4B06-B738-E6F23C71925C}"/>
              </a:ext>
            </a:extLst>
          </p:cNvPr>
          <p:cNvSpPr/>
          <p:nvPr/>
        </p:nvSpPr>
        <p:spPr>
          <a:xfrm>
            <a:off x="0" y="0"/>
            <a:ext cx="9150529" cy="1728000"/>
          </a:xfrm>
          <a:prstGeom prst="rect">
            <a:avLst/>
          </a:prstGeom>
          <a:solidFill>
            <a:srgbClr val="908269">
              <a:alpha val="4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8;p40">
            <a:extLst>
              <a:ext uri="{FF2B5EF4-FFF2-40B4-BE49-F238E27FC236}">
                <a16:creationId xmlns:a16="http://schemas.microsoft.com/office/drawing/2014/main" id="{25ED1FCD-0F0E-456B-8ACF-41DF90FBD78B}"/>
              </a:ext>
            </a:extLst>
          </p:cNvPr>
          <p:cNvSpPr/>
          <p:nvPr/>
        </p:nvSpPr>
        <p:spPr>
          <a:xfrm>
            <a:off x="0" y="0"/>
            <a:ext cx="9150529" cy="864000"/>
          </a:xfrm>
          <a:prstGeom prst="rect">
            <a:avLst/>
          </a:prstGeom>
          <a:solidFill>
            <a:srgbClr val="908269">
              <a:alpha val="4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0;p40">
            <a:extLst>
              <a:ext uri="{FF2B5EF4-FFF2-40B4-BE49-F238E27FC236}">
                <a16:creationId xmlns:a16="http://schemas.microsoft.com/office/drawing/2014/main" id="{0074759B-7E12-41A0-897F-0216577C5D6A}"/>
              </a:ext>
            </a:extLst>
          </p:cNvPr>
          <p:cNvSpPr/>
          <p:nvPr/>
        </p:nvSpPr>
        <p:spPr>
          <a:xfrm>
            <a:off x="0" y="0"/>
            <a:ext cx="2483688" cy="172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 name="Table 7">
            <a:extLst>
              <a:ext uri="{FF2B5EF4-FFF2-40B4-BE49-F238E27FC236}">
                <a16:creationId xmlns:a16="http://schemas.microsoft.com/office/drawing/2014/main" id="{18CFB481-3B19-45F7-9D20-BC654D259C0D}"/>
              </a:ext>
            </a:extLst>
          </p:cNvPr>
          <p:cNvGraphicFramePr>
            <a:graphicFrameLocks noGrp="1"/>
          </p:cNvGraphicFramePr>
          <p:nvPr>
            <p:extLst>
              <p:ext uri="{D42A27DB-BD31-4B8C-83A1-F6EECF244321}">
                <p14:modId xmlns:p14="http://schemas.microsoft.com/office/powerpoint/2010/main" val="1351346687"/>
              </p:ext>
            </p:extLst>
          </p:nvPr>
        </p:nvGraphicFramePr>
        <p:xfrm>
          <a:off x="0" y="0"/>
          <a:ext cx="9139437" cy="1723040"/>
        </p:xfrm>
        <a:graphic>
          <a:graphicData uri="http://schemas.openxmlformats.org/drawingml/2006/table">
            <a:tbl>
              <a:tblPr firstRow="1" bandRow="1">
                <a:tableStyleId>{E9227044-2C83-4937-9647-9E5E52ED37A5}</a:tableStyleId>
              </a:tblPr>
              <a:tblGrid>
                <a:gridCol w="2486025">
                  <a:extLst>
                    <a:ext uri="{9D8B030D-6E8A-4147-A177-3AD203B41FA5}">
                      <a16:colId xmlns:a16="http://schemas.microsoft.com/office/drawing/2014/main" val="3137144574"/>
                    </a:ext>
                  </a:extLst>
                </a:gridCol>
                <a:gridCol w="3707606">
                  <a:extLst>
                    <a:ext uri="{9D8B030D-6E8A-4147-A177-3AD203B41FA5}">
                      <a16:colId xmlns:a16="http://schemas.microsoft.com/office/drawing/2014/main" val="1033656923"/>
                    </a:ext>
                  </a:extLst>
                </a:gridCol>
                <a:gridCol w="1321594">
                  <a:extLst>
                    <a:ext uri="{9D8B030D-6E8A-4147-A177-3AD203B41FA5}">
                      <a16:colId xmlns:a16="http://schemas.microsoft.com/office/drawing/2014/main" val="1195085682"/>
                    </a:ext>
                  </a:extLst>
                </a:gridCol>
                <a:gridCol w="1624212">
                  <a:extLst>
                    <a:ext uri="{9D8B030D-6E8A-4147-A177-3AD203B41FA5}">
                      <a16:colId xmlns:a16="http://schemas.microsoft.com/office/drawing/2014/main" val="329855328"/>
                    </a:ext>
                  </a:extLst>
                </a:gridCol>
              </a:tblGrid>
              <a:tr h="861520">
                <a:tc>
                  <a:txBody>
                    <a:bodyPr/>
                    <a:lstStyle/>
                    <a:p>
                      <a:pPr algn="r"/>
                      <a:r>
                        <a:rPr lang="en-GB" b="1" dirty="0">
                          <a:solidFill>
                            <a:schemeClr val="bg1"/>
                          </a:solidFill>
                          <a:latin typeface="Livvic" panose="020B0604020202020204" charset="0"/>
                        </a:rPr>
                        <a:t>Symptom Generation</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l"/>
                      <a:r>
                        <a:rPr lang="en-GB" dirty="0">
                          <a:solidFill>
                            <a:schemeClr val="tx1"/>
                          </a:solidFill>
                          <a:latin typeface="Livvic Light" panose="020B0604020202020204" charset="0"/>
                        </a:rPr>
                        <a:t>Unconscious / Involuntary</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gridSpan="2">
                  <a:txBody>
                    <a:bodyPr/>
                    <a:lstStyle/>
                    <a:p>
                      <a:pPr algn="l"/>
                      <a:r>
                        <a:rPr lang="en-GB" dirty="0">
                          <a:solidFill>
                            <a:schemeClr val="tx1"/>
                          </a:solidFill>
                          <a:latin typeface="Livvic Light" panose="020B0604020202020204" charset="0"/>
                        </a:rPr>
                        <a:t>Conscious / Voluntary</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en-GB"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556360336"/>
                  </a:ext>
                </a:extLst>
              </a:tr>
              <a:tr h="861520">
                <a:tc>
                  <a:txBody>
                    <a:bodyPr/>
                    <a:lstStyle/>
                    <a:p>
                      <a:pPr algn="r"/>
                      <a:r>
                        <a:rPr lang="en-GB" b="1" dirty="0">
                          <a:solidFill>
                            <a:schemeClr val="bg1"/>
                          </a:solidFill>
                          <a:latin typeface="Livvic" panose="020B0604020202020204" charset="0"/>
                        </a:rPr>
                        <a:t>Motivation</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gridSpan="2">
                  <a:txBody>
                    <a:bodyPr/>
                    <a:lstStyle/>
                    <a:p>
                      <a:pPr algn="l"/>
                      <a:r>
                        <a:rPr lang="en-GB" dirty="0">
                          <a:solidFill>
                            <a:schemeClr val="tx1"/>
                          </a:solidFill>
                          <a:latin typeface="Livvic Light" panose="020B0604020202020204" charset="0"/>
                        </a:rPr>
                        <a:t>Unconscious / Involuntary</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en-GB"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tx1"/>
                          </a:solidFill>
                          <a:latin typeface="Livvic Light" panose="020B0604020202020204" charset="0"/>
                        </a:rPr>
                        <a:t>Conscious / Voluntary</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348332388"/>
                  </a:ext>
                </a:extLst>
              </a:tr>
            </a:tbl>
          </a:graphicData>
        </a:graphic>
      </p:graphicFrame>
    </p:spTree>
    <p:extLst>
      <p:ext uri="{BB962C8B-B14F-4D97-AF65-F5344CB8AC3E}">
        <p14:creationId xmlns:p14="http://schemas.microsoft.com/office/powerpoint/2010/main" val="112988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Google Shape;541;p47">
            <a:extLst>
              <a:ext uri="{FF2B5EF4-FFF2-40B4-BE49-F238E27FC236}">
                <a16:creationId xmlns:a16="http://schemas.microsoft.com/office/drawing/2014/main" id="{D619A8A5-A79A-46D9-96A8-35ADE28223C0}"/>
              </a:ext>
            </a:extLst>
          </p:cNvPr>
          <p:cNvSpPr/>
          <p:nvPr/>
        </p:nvSpPr>
        <p:spPr>
          <a:xfrm>
            <a:off x="357200" y="274200"/>
            <a:ext cx="1329600" cy="4370100"/>
          </a:xfrm>
          <a:prstGeom prst="rect">
            <a:avLst/>
          </a:prstGeom>
          <a:solidFill>
            <a:srgbClr val="CFC3AC">
              <a:alpha val="5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5"/>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WHAT IS DISSOCIATION?</a:t>
            </a:r>
            <a:endParaRPr dirty="0"/>
          </a:p>
        </p:txBody>
      </p:sp>
      <p:sp>
        <p:nvSpPr>
          <p:cNvPr id="133" name="Google Shape;133;p25"/>
          <p:cNvSpPr txBox="1">
            <a:spLocks noGrp="1"/>
          </p:cNvSpPr>
          <p:nvPr>
            <p:ph type="subTitle" idx="4294967295"/>
          </p:nvPr>
        </p:nvSpPr>
        <p:spPr>
          <a:xfrm flipH="1">
            <a:off x="913357" y="540000"/>
            <a:ext cx="6745145" cy="402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accent1"/>
              </a:buClr>
              <a:buSzPct val="125000"/>
              <a:buNone/>
            </a:pPr>
            <a:r>
              <a:rPr lang="en-GB" sz="1600" b="1" dirty="0">
                <a:latin typeface="Livvic" panose="020B0604020202020204" charset="0"/>
              </a:rPr>
              <a:t>A psychologically-mediated alteration in awareness and / or control of neurological function…</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Brain becomes overwhelmed and ‘shuts off’ from reality</a:t>
            </a:r>
          </a:p>
          <a:p>
            <a:pPr marL="180000" indent="-180000">
              <a:spcAft>
                <a:spcPts val="1200"/>
              </a:spcAft>
              <a:buClr>
                <a:schemeClr val="accent1"/>
              </a:buClr>
              <a:buSzPct val="125000"/>
              <a:buFont typeface="Catamaran Thin" panose="020B0604020202020204" charset="0"/>
              <a:buChar char="•"/>
            </a:pPr>
            <a:r>
              <a:rPr lang="en-GB" sz="1600" dirty="0"/>
              <a:t>Often learnt in early childhood</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Initially a protective and useful response to escape from intolerable or upsetting thoughts, feelings or memories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Depersonalisation / derealisation</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Losing periods of time or memory problems</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Blurring of fantasy and reality</a:t>
            </a:r>
          </a:p>
          <a:p>
            <a:pPr marL="180000" lvl="0" indent="-180000" algn="l" rtl="0">
              <a:lnSpc>
                <a:spcPct val="115000"/>
              </a:lnSpc>
              <a:spcBef>
                <a:spcPts val="0"/>
              </a:spcBef>
              <a:spcAft>
                <a:spcPts val="1200"/>
              </a:spcAft>
              <a:buClr>
                <a:schemeClr val="accent1"/>
              </a:buClr>
              <a:buSzPct val="125000"/>
              <a:buFont typeface="Catamaran Thin" panose="020B0604020202020204" charset="0"/>
              <a:buChar char="•"/>
            </a:pPr>
            <a:r>
              <a:rPr lang="en-GB" sz="1600" dirty="0"/>
              <a:t>Dissociative fugue / seizures</a:t>
            </a:r>
            <a:endParaRPr dirty="0"/>
          </a:p>
          <a:p>
            <a:pPr marL="0" lvl="0" indent="0" algn="l" rtl="0">
              <a:lnSpc>
                <a:spcPct val="115000"/>
              </a:lnSpc>
              <a:spcBef>
                <a:spcPts val="1600"/>
              </a:spcBef>
              <a:spcAft>
                <a:spcPts val="1600"/>
              </a:spcAft>
              <a:buNone/>
            </a:pPr>
            <a:endParaRPr dirty="0"/>
          </a:p>
        </p:txBody>
      </p:sp>
      <p:sp>
        <p:nvSpPr>
          <p:cNvPr id="134" name="Google Shape;134;p25"/>
          <p:cNvSpPr/>
          <p:nvPr/>
        </p:nvSpPr>
        <p:spPr>
          <a:xfrm rot="-5400000" flipH="1">
            <a:off x="93381" y="-93332"/>
            <a:ext cx="617034" cy="8036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5"/>
          <p:cNvSpPr/>
          <p:nvPr/>
        </p:nvSpPr>
        <p:spPr>
          <a:xfrm rot="-5400000" flipH="1">
            <a:off x="7398150"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523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ctrTitle" idx="6"/>
          </p:nvPr>
        </p:nvSpPr>
        <p:spPr>
          <a:xfrm rot="5400000">
            <a:off x="6449962" y="1881745"/>
            <a:ext cx="338425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200" dirty="0"/>
              <a:t>EPIDEMIOLOGY</a:t>
            </a:r>
            <a:endParaRPr sz="3200" dirty="0"/>
          </a:p>
        </p:txBody>
      </p:sp>
      <p:sp>
        <p:nvSpPr>
          <p:cNvPr id="180" name="Google Shape;180;p28"/>
          <p:cNvSpPr txBox="1">
            <a:spLocks noGrp="1"/>
          </p:cNvSpPr>
          <p:nvPr>
            <p:ph type="ctrTitle" idx="2"/>
          </p:nvPr>
        </p:nvSpPr>
        <p:spPr>
          <a:xfrm>
            <a:off x="4213664" y="842025"/>
            <a:ext cx="26979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INDUSTRIAL BUILDINGS</a:t>
            </a:r>
            <a:endParaRPr>
              <a:solidFill>
                <a:schemeClr val="lt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100751762"/>
              </p:ext>
            </p:extLst>
          </p:nvPr>
        </p:nvGraphicFramePr>
        <p:xfrm>
          <a:off x="0" y="0"/>
          <a:ext cx="7520940" cy="5143500"/>
        </p:xfrm>
        <a:graphic>
          <a:graphicData uri="http://schemas.openxmlformats.org/drawingml/2006/table">
            <a:tbl>
              <a:tblPr firstRow="1" bandRow="1">
                <a:tableStyleId>{E9227044-2C83-4937-9647-9E5E52ED37A5}</a:tableStyleId>
              </a:tblPr>
              <a:tblGrid>
                <a:gridCol w="2506980">
                  <a:extLst>
                    <a:ext uri="{9D8B030D-6E8A-4147-A177-3AD203B41FA5}">
                      <a16:colId xmlns:a16="http://schemas.microsoft.com/office/drawing/2014/main" val="20000"/>
                    </a:ext>
                  </a:extLst>
                </a:gridCol>
                <a:gridCol w="2506980">
                  <a:extLst>
                    <a:ext uri="{9D8B030D-6E8A-4147-A177-3AD203B41FA5}">
                      <a16:colId xmlns:a16="http://schemas.microsoft.com/office/drawing/2014/main" val="20001"/>
                    </a:ext>
                  </a:extLst>
                </a:gridCol>
                <a:gridCol w="2506980">
                  <a:extLst>
                    <a:ext uri="{9D8B030D-6E8A-4147-A177-3AD203B41FA5}">
                      <a16:colId xmlns:a16="http://schemas.microsoft.com/office/drawing/2014/main" val="20002"/>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200" b="1" dirty="0">
                        <a:solidFill>
                          <a:schemeClr val="bg1"/>
                        </a:solidFill>
                        <a:latin typeface="Livvic" panose="020B0604020202020204" charset="0"/>
                        <a:cs typeface="Catamaran Thin" panose="020B060402020202020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dirty="0">
                        <a:solidFill>
                          <a:schemeClr val="tx1"/>
                        </a:solidFill>
                        <a:latin typeface="Catamaran Thin" panose="020B0604020202020204" charset="0"/>
                        <a:cs typeface="Catamaran Thin" panose="020B06040202020202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dirty="0">
                        <a:solidFill>
                          <a:schemeClr val="tx1"/>
                        </a:solidFill>
                        <a:latin typeface="Catamaran Thin" panose="020B0604020202020204" charset="0"/>
                        <a:cs typeface="Catamaran Thin" panose="020B06040202020202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7145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dirty="0">
                        <a:solidFill>
                          <a:schemeClr val="tx1"/>
                        </a:solidFill>
                        <a:latin typeface="Catamaran Thin" panose="020B0604020202020204" charset="0"/>
                        <a:cs typeface="Catamaran Thin" panose="020B060402020202020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b="1" dirty="0">
                        <a:solidFill>
                          <a:schemeClr val="bg1"/>
                        </a:solidFill>
                        <a:latin typeface="Catamaran" panose="020B0604020202020204" charset="0"/>
                        <a:cs typeface="Catamaran" panose="020B06040202020202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dirty="0">
                        <a:solidFill>
                          <a:schemeClr val="tx1"/>
                        </a:solidFill>
                        <a:latin typeface="Catamaran Thin" panose="020B0604020202020204" charset="0"/>
                        <a:cs typeface="Catamaran Thin" panose="020B06040202020202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145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b="1" dirty="0">
                        <a:solidFill>
                          <a:schemeClr val="bg1"/>
                        </a:solidFill>
                        <a:latin typeface="Catamaran Thin" panose="020B0604020202020204" charset="0"/>
                        <a:cs typeface="Catamaran Thin" panose="020B060402020202020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dirty="0">
                        <a:solidFill>
                          <a:schemeClr val="tx1"/>
                        </a:solidFill>
                        <a:latin typeface="Catamaran Thin" panose="020B0604020202020204" charset="0"/>
                        <a:cs typeface="Catamaran Thin" panose="020B06040202020202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dirty="0">
                        <a:solidFill>
                          <a:schemeClr val="tx1"/>
                        </a:solidFill>
                        <a:latin typeface="Catamaran Thin" panose="020B0604020202020204" charset="0"/>
                        <a:cs typeface="Catamaran Thin" panose="020B06040202020202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bl>
          </a:graphicData>
        </a:graphic>
      </p:graphicFrame>
      <p:grpSp>
        <p:nvGrpSpPr>
          <p:cNvPr id="3" name="Group 2">
            <a:extLst>
              <a:ext uri="{FF2B5EF4-FFF2-40B4-BE49-F238E27FC236}">
                <a16:creationId xmlns:a16="http://schemas.microsoft.com/office/drawing/2014/main" id="{2CCAD2A9-065D-4A24-AC93-A7C0CE41E1D2}"/>
              </a:ext>
            </a:extLst>
          </p:cNvPr>
          <p:cNvGrpSpPr/>
          <p:nvPr/>
        </p:nvGrpSpPr>
        <p:grpSpPr>
          <a:xfrm>
            <a:off x="2791658" y="965409"/>
            <a:ext cx="1358508" cy="461665"/>
            <a:chOff x="2907195" y="842025"/>
            <a:chExt cx="1408906" cy="478792"/>
          </a:xfrm>
        </p:grpSpPr>
        <p:grpSp>
          <p:nvGrpSpPr>
            <p:cNvPr id="26" name="Google Shape;5284;p71"/>
            <p:cNvGrpSpPr/>
            <p:nvPr/>
          </p:nvGrpSpPr>
          <p:grpSpPr>
            <a:xfrm>
              <a:off x="3717765" y="843722"/>
              <a:ext cx="240689" cy="475401"/>
              <a:chOff x="3527539" y="4476677"/>
              <a:chExt cx="159232" cy="314510"/>
            </a:xfrm>
            <a:solidFill>
              <a:schemeClr val="tx1"/>
            </a:solidFill>
          </p:grpSpPr>
          <p:sp>
            <p:nvSpPr>
              <p:cNvPr id="36" name="Google Shape;5285;p71"/>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86;p71"/>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5287;p71"/>
            <p:cNvGrpSpPr/>
            <p:nvPr/>
          </p:nvGrpSpPr>
          <p:grpSpPr>
            <a:xfrm>
              <a:off x="3312480" y="843722"/>
              <a:ext cx="240689" cy="475401"/>
              <a:chOff x="3527539" y="4476677"/>
              <a:chExt cx="159232" cy="314510"/>
            </a:xfrm>
            <a:solidFill>
              <a:schemeClr val="tx1"/>
            </a:solidFill>
          </p:grpSpPr>
          <p:sp>
            <p:nvSpPr>
              <p:cNvPr id="34" name="Google Shape;5288;p71"/>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89;p71"/>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5290;p71"/>
            <p:cNvGrpSpPr/>
            <p:nvPr/>
          </p:nvGrpSpPr>
          <p:grpSpPr>
            <a:xfrm>
              <a:off x="2907195" y="843722"/>
              <a:ext cx="240689" cy="475401"/>
              <a:chOff x="3527539" y="4476677"/>
              <a:chExt cx="159232" cy="314510"/>
            </a:xfrm>
            <a:solidFill>
              <a:schemeClr val="tx1"/>
            </a:solidFill>
          </p:grpSpPr>
          <p:sp>
            <p:nvSpPr>
              <p:cNvPr id="32" name="Google Shape;5291;p71"/>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5292;p71"/>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5293;p71"/>
            <p:cNvGrpSpPr/>
            <p:nvPr/>
          </p:nvGrpSpPr>
          <p:grpSpPr>
            <a:xfrm>
              <a:off x="4123050" y="842025"/>
              <a:ext cx="193051" cy="478792"/>
              <a:chOff x="3343310" y="4475555"/>
              <a:chExt cx="127717" cy="316753"/>
            </a:xfrm>
            <a:solidFill>
              <a:schemeClr val="tx1">
                <a:lumMod val="40000"/>
                <a:lumOff val="60000"/>
              </a:schemeClr>
            </a:solidFill>
          </p:grpSpPr>
          <p:sp>
            <p:nvSpPr>
              <p:cNvPr id="30" name="Google Shape;5294;p71"/>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95;p71"/>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p:cNvSpPr txBox="1"/>
          <p:nvPr/>
        </p:nvSpPr>
        <p:spPr>
          <a:xfrm>
            <a:off x="201722" y="626855"/>
            <a:ext cx="2023202" cy="800219"/>
          </a:xfrm>
          <a:prstGeom prst="rect">
            <a:avLst/>
          </a:prstGeom>
          <a:noFill/>
        </p:spPr>
        <p:txBody>
          <a:bodyPr wrap="square" rtlCol="0">
            <a:spAutoFit/>
          </a:bodyPr>
          <a:lstStyle/>
          <a:p>
            <a:pPr lvl="0">
              <a:defRPr/>
            </a:pPr>
            <a:r>
              <a:rPr lang="en-GB" dirty="0">
                <a:solidFill>
                  <a:schemeClr val="bg1"/>
                </a:solidFill>
                <a:latin typeface="Catamaran Thin" panose="020B0604020202020204" charset="0"/>
                <a:cs typeface="Catamaran Thin" panose="020B0604020202020204" charset="0"/>
              </a:rPr>
              <a:t>Prevalence </a:t>
            </a:r>
          </a:p>
          <a:p>
            <a:pPr lvl="0">
              <a:defRPr/>
            </a:pPr>
            <a:r>
              <a:rPr lang="en-GB" sz="3200" b="1" dirty="0">
                <a:solidFill>
                  <a:schemeClr val="bg1"/>
                </a:solidFill>
                <a:latin typeface="Livvic" panose="020B0604020202020204" charset="0"/>
                <a:cs typeface="Catamaran Thin" panose="020B0604020202020204" charset="0"/>
              </a:rPr>
              <a:t>2-3</a:t>
            </a:r>
            <a:r>
              <a:rPr lang="en-GB" sz="2000" b="1" dirty="0">
                <a:solidFill>
                  <a:schemeClr val="bg1"/>
                </a:solidFill>
                <a:latin typeface="Livvic" panose="020B0604020202020204" charset="0"/>
                <a:cs typeface="Catamaran Thin" panose="020B0604020202020204" charset="0"/>
              </a:rPr>
              <a:t> </a:t>
            </a:r>
            <a:r>
              <a:rPr lang="en-GB" dirty="0">
                <a:solidFill>
                  <a:schemeClr val="bg1"/>
                </a:solidFill>
                <a:latin typeface="Catamaran Thin" panose="020B0604020202020204" charset="0"/>
                <a:cs typeface="Catamaran Thin" panose="020B0604020202020204" charset="0"/>
              </a:rPr>
              <a:t>/ 10,000</a:t>
            </a:r>
            <a:endParaRPr lang="en-GB" sz="1200" dirty="0">
              <a:solidFill>
                <a:schemeClr val="bg1"/>
              </a:solidFill>
              <a:latin typeface="Catamaran Thin" panose="020B0604020202020204" charset="0"/>
              <a:cs typeface="Catamaran Thin" panose="020B0604020202020204" charset="0"/>
            </a:endParaRPr>
          </a:p>
        </p:txBody>
      </p:sp>
      <p:sp>
        <p:nvSpPr>
          <p:cNvPr id="44" name="TextBox 43"/>
          <p:cNvSpPr txBox="1"/>
          <p:nvPr/>
        </p:nvSpPr>
        <p:spPr>
          <a:xfrm>
            <a:off x="2728159" y="387884"/>
            <a:ext cx="2023202" cy="584775"/>
          </a:xfrm>
          <a:prstGeom prst="rect">
            <a:avLst/>
          </a:prstGeom>
          <a:noFill/>
        </p:spPr>
        <p:txBody>
          <a:bodyPr wrap="square" rtlCol="0">
            <a:spAutoFit/>
          </a:bodyPr>
          <a:lstStyle/>
          <a:p>
            <a:pPr lvl="0">
              <a:defRPr/>
            </a:pPr>
            <a:r>
              <a:rPr lang="en-GB" sz="3200" b="1" dirty="0">
                <a:solidFill>
                  <a:schemeClr val="tx1"/>
                </a:solidFill>
                <a:latin typeface="Livvic" panose="020B0604020202020204" charset="0"/>
                <a:cs typeface="Catamaran Thin" panose="020B0604020202020204" charset="0"/>
              </a:rPr>
              <a:t>75% </a:t>
            </a:r>
            <a:r>
              <a:rPr lang="en-GB" dirty="0">
                <a:solidFill>
                  <a:schemeClr val="tx1"/>
                </a:solidFill>
                <a:latin typeface="Catamaran Thin" panose="020B0604020202020204" charset="0"/>
                <a:cs typeface="Catamaran Thin" panose="020B0604020202020204" charset="0"/>
              </a:rPr>
              <a:t>Female</a:t>
            </a:r>
            <a:endParaRPr lang="en-GB" sz="1000" dirty="0">
              <a:solidFill>
                <a:schemeClr val="tx1"/>
              </a:solidFill>
              <a:latin typeface="Catamaran Thin" panose="020B0604020202020204" charset="0"/>
              <a:cs typeface="Catamaran Thin" panose="020B0604020202020204" charset="0"/>
            </a:endParaRPr>
          </a:p>
        </p:txBody>
      </p:sp>
      <p:sp>
        <p:nvSpPr>
          <p:cNvPr id="46" name="TextBox 45"/>
          <p:cNvSpPr txBox="1"/>
          <p:nvPr/>
        </p:nvSpPr>
        <p:spPr>
          <a:xfrm>
            <a:off x="5103311" y="442189"/>
            <a:ext cx="2245332" cy="800219"/>
          </a:xfrm>
          <a:prstGeom prst="rect">
            <a:avLst/>
          </a:prstGeom>
          <a:noFill/>
        </p:spPr>
        <p:txBody>
          <a:bodyPr wrap="square" rtlCol="0">
            <a:spAutoFit/>
          </a:bodyPr>
          <a:lstStyle/>
          <a:p>
            <a:pPr lvl="0">
              <a:defRPr/>
            </a:pPr>
            <a:r>
              <a:rPr lang="en-GB" dirty="0">
                <a:solidFill>
                  <a:schemeClr val="bg1"/>
                </a:solidFill>
                <a:latin typeface="Catamaran Thin" panose="020B0604020202020204" charset="0"/>
                <a:cs typeface="Catamaran Thin" panose="020B0604020202020204" charset="0"/>
              </a:rPr>
              <a:t>Onset</a:t>
            </a:r>
          </a:p>
          <a:p>
            <a:pPr lvl="0">
              <a:defRPr/>
            </a:pPr>
            <a:r>
              <a:rPr lang="en-GB" sz="3200" b="1" dirty="0">
                <a:solidFill>
                  <a:schemeClr val="bg1"/>
                </a:solidFill>
                <a:latin typeface="Livvic" panose="020B0604020202020204" charset="0"/>
                <a:cs typeface="Catamaran Thin" panose="020B0604020202020204" charset="0"/>
              </a:rPr>
              <a:t>20-40</a:t>
            </a:r>
            <a:r>
              <a:rPr lang="en-GB" dirty="0">
                <a:solidFill>
                  <a:schemeClr val="bg1"/>
                </a:solidFill>
                <a:latin typeface="Catamaran Thin" panose="020B0604020202020204" charset="0"/>
                <a:cs typeface="Catamaran Thin" panose="020B0604020202020204" charset="0"/>
              </a:rPr>
              <a:t>years</a:t>
            </a:r>
          </a:p>
        </p:txBody>
      </p:sp>
      <p:sp>
        <p:nvSpPr>
          <p:cNvPr id="47" name="TextBox 46"/>
          <p:cNvSpPr txBox="1"/>
          <p:nvPr/>
        </p:nvSpPr>
        <p:spPr>
          <a:xfrm>
            <a:off x="201722" y="2316077"/>
            <a:ext cx="2023202" cy="800219"/>
          </a:xfrm>
          <a:prstGeom prst="rect">
            <a:avLst/>
          </a:prstGeom>
          <a:noFill/>
        </p:spPr>
        <p:txBody>
          <a:bodyPr wrap="square" rtlCol="0">
            <a:spAutoFit/>
          </a:bodyPr>
          <a:lstStyle/>
          <a:p>
            <a:pPr lvl="0">
              <a:defRPr/>
            </a:pPr>
            <a:r>
              <a:rPr lang="en-GB" sz="3200" b="1" dirty="0">
                <a:solidFill>
                  <a:schemeClr val="tx1"/>
                </a:solidFill>
                <a:latin typeface="Livvic" panose="020B0604020202020204" charset="0"/>
                <a:cs typeface="Catamaran Thin" panose="020B0604020202020204" charset="0"/>
              </a:rPr>
              <a:t>20% </a:t>
            </a:r>
            <a:r>
              <a:rPr lang="en-GB" dirty="0">
                <a:solidFill>
                  <a:schemeClr val="tx1"/>
                </a:solidFill>
                <a:latin typeface="Catamaran Thin" panose="020B0604020202020204" charset="0"/>
                <a:cs typeface="Catamaran Thin" panose="020B0604020202020204" charset="0"/>
              </a:rPr>
              <a:t>of all new epilepsy diagnoses</a:t>
            </a:r>
            <a:endParaRPr lang="en-GB" sz="1000" dirty="0">
              <a:solidFill>
                <a:schemeClr val="tx1"/>
              </a:solidFill>
              <a:latin typeface="Catamaran Thin" panose="020B0604020202020204" charset="0"/>
              <a:cs typeface="Catamaran Thin" panose="020B0604020202020204" charset="0"/>
            </a:endParaRPr>
          </a:p>
        </p:txBody>
      </p:sp>
      <p:sp>
        <p:nvSpPr>
          <p:cNvPr id="48" name="TextBox 47"/>
          <p:cNvSpPr txBox="1"/>
          <p:nvPr/>
        </p:nvSpPr>
        <p:spPr>
          <a:xfrm>
            <a:off x="2728159" y="2290429"/>
            <a:ext cx="2023202" cy="851515"/>
          </a:xfrm>
          <a:prstGeom prst="rect">
            <a:avLst/>
          </a:prstGeom>
          <a:noFill/>
        </p:spPr>
        <p:txBody>
          <a:bodyPr wrap="square" rtlCol="0">
            <a:spAutoFit/>
          </a:bodyPr>
          <a:lstStyle/>
          <a:p>
            <a:pPr>
              <a:spcAft>
                <a:spcPts val="400"/>
              </a:spcAft>
              <a:defRPr/>
            </a:pPr>
            <a:r>
              <a:rPr lang="en-GB" sz="3200" b="1" dirty="0">
                <a:solidFill>
                  <a:schemeClr val="bg1"/>
                </a:solidFill>
                <a:latin typeface="Livvic" panose="020B0604020202020204" charset="0"/>
                <a:cs typeface="Catamaran Thin" panose="020B0604020202020204" charset="0"/>
              </a:rPr>
              <a:t>5-7</a:t>
            </a:r>
            <a:r>
              <a:rPr lang="en-GB" dirty="0">
                <a:solidFill>
                  <a:schemeClr val="bg1"/>
                </a:solidFill>
                <a:latin typeface="Catamaran Thin" panose="020B0604020202020204" charset="0"/>
                <a:cs typeface="Catamaran Thin" panose="020B0604020202020204" charset="0"/>
              </a:rPr>
              <a:t>years</a:t>
            </a:r>
          </a:p>
          <a:p>
            <a:pPr>
              <a:defRPr/>
            </a:pPr>
            <a:r>
              <a:rPr lang="en-GB" dirty="0">
                <a:solidFill>
                  <a:schemeClr val="bg1"/>
                </a:solidFill>
                <a:latin typeface="Catamaran Thin" panose="020B0604020202020204" charset="0"/>
                <a:cs typeface="Catamaran Thin" panose="020B0604020202020204" charset="0"/>
              </a:rPr>
              <a:t>mean delay in diagnosis</a:t>
            </a:r>
          </a:p>
        </p:txBody>
      </p:sp>
      <p:sp>
        <p:nvSpPr>
          <p:cNvPr id="49" name="TextBox 48"/>
          <p:cNvSpPr txBox="1"/>
          <p:nvPr/>
        </p:nvSpPr>
        <p:spPr>
          <a:xfrm>
            <a:off x="5103311" y="2316077"/>
            <a:ext cx="2219269" cy="800219"/>
          </a:xfrm>
          <a:prstGeom prst="rect">
            <a:avLst/>
          </a:prstGeom>
          <a:noFill/>
        </p:spPr>
        <p:txBody>
          <a:bodyPr wrap="square" rtlCol="0">
            <a:spAutoFit/>
          </a:bodyPr>
          <a:lstStyle/>
          <a:p>
            <a:pPr lvl="0">
              <a:defRPr/>
            </a:pPr>
            <a:r>
              <a:rPr lang="en-GB" sz="3200" b="1" dirty="0">
                <a:solidFill>
                  <a:schemeClr val="tx1"/>
                </a:solidFill>
                <a:latin typeface="Livvic" panose="020B0604020202020204" charset="0"/>
                <a:cs typeface="Catamaran Thin" panose="020B0604020202020204" charset="0"/>
              </a:rPr>
              <a:t>75% </a:t>
            </a:r>
            <a:r>
              <a:rPr lang="en-GB" dirty="0">
                <a:solidFill>
                  <a:schemeClr val="tx1"/>
                </a:solidFill>
                <a:latin typeface="Catamaran Thin" panose="020B0604020202020204" charset="0"/>
                <a:cs typeface="Catamaran Thin" panose="020B0604020202020204" charset="0"/>
              </a:rPr>
              <a:t>treated with AEDs by time of diagnosis</a:t>
            </a:r>
            <a:endParaRPr lang="en-GB" sz="1000" dirty="0">
              <a:solidFill>
                <a:schemeClr val="tx1"/>
              </a:solidFill>
              <a:latin typeface="Catamaran Thin" panose="020B0604020202020204" charset="0"/>
              <a:cs typeface="Catamaran Thin" panose="020B0604020202020204" charset="0"/>
            </a:endParaRPr>
          </a:p>
        </p:txBody>
      </p:sp>
      <p:sp>
        <p:nvSpPr>
          <p:cNvPr id="50" name="TextBox 49"/>
          <p:cNvSpPr txBox="1"/>
          <p:nvPr/>
        </p:nvSpPr>
        <p:spPr>
          <a:xfrm>
            <a:off x="201722" y="3556732"/>
            <a:ext cx="2472857" cy="1436291"/>
          </a:xfrm>
          <a:prstGeom prst="rect">
            <a:avLst/>
          </a:prstGeom>
          <a:noFill/>
        </p:spPr>
        <p:txBody>
          <a:bodyPr wrap="square" rtlCol="0">
            <a:spAutoFit/>
          </a:bodyPr>
          <a:lstStyle/>
          <a:p>
            <a:pPr>
              <a:defRPr/>
            </a:pPr>
            <a:r>
              <a:rPr lang="en-GB" sz="2800" b="1" dirty="0">
                <a:solidFill>
                  <a:schemeClr val="bg1"/>
                </a:solidFill>
                <a:latin typeface="Livvic" panose="020B0604020202020204" charset="0"/>
                <a:cs typeface="Catamaran Thin" panose="020B0604020202020204" charset="0"/>
              </a:rPr>
              <a:t>30% </a:t>
            </a:r>
          </a:p>
          <a:p>
            <a:pPr>
              <a:spcAft>
                <a:spcPts val="400"/>
              </a:spcAft>
              <a:defRPr/>
            </a:pPr>
            <a:r>
              <a:rPr lang="en-GB" dirty="0">
                <a:solidFill>
                  <a:schemeClr val="bg1"/>
                </a:solidFill>
                <a:latin typeface="Catamaran Thin" panose="020B0604020202020204" charset="0"/>
                <a:cs typeface="Catamaran Thin" panose="020B0604020202020204" charset="0"/>
              </a:rPr>
              <a:t>of refractory epilepsy </a:t>
            </a:r>
          </a:p>
          <a:p>
            <a:pPr>
              <a:defRPr/>
            </a:pPr>
            <a:r>
              <a:rPr lang="en-GB" sz="2800" b="1" dirty="0">
                <a:solidFill>
                  <a:schemeClr val="bg1"/>
                </a:solidFill>
                <a:latin typeface="Livvic" panose="020B0604020202020204" charset="0"/>
                <a:cs typeface="Catamaran Thin" panose="020B0604020202020204" charset="0"/>
              </a:rPr>
              <a:t>25% </a:t>
            </a:r>
          </a:p>
          <a:p>
            <a:pPr>
              <a:defRPr/>
            </a:pPr>
            <a:r>
              <a:rPr lang="en-GB" dirty="0">
                <a:solidFill>
                  <a:schemeClr val="bg1"/>
                </a:solidFill>
                <a:latin typeface="Catamaran Thin" panose="020B0604020202020204" charset="0"/>
                <a:cs typeface="Catamaran Thin" panose="020B0604020202020204" charset="0"/>
              </a:rPr>
              <a:t>of refractory SE</a:t>
            </a:r>
          </a:p>
        </p:txBody>
      </p:sp>
      <p:sp>
        <p:nvSpPr>
          <p:cNvPr id="51" name="TextBox 50"/>
          <p:cNvSpPr txBox="1"/>
          <p:nvPr/>
        </p:nvSpPr>
        <p:spPr>
          <a:xfrm>
            <a:off x="2728159" y="3936324"/>
            <a:ext cx="2219269" cy="800219"/>
          </a:xfrm>
          <a:prstGeom prst="rect">
            <a:avLst/>
          </a:prstGeom>
          <a:noFill/>
        </p:spPr>
        <p:txBody>
          <a:bodyPr wrap="square" rtlCol="0">
            <a:spAutoFit/>
          </a:bodyPr>
          <a:lstStyle/>
          <a:p>
            <a:pPr lvl="0">
              <a:defRPr/>
            </a:pPr>
            <a:r>
              <a:rPr lang="en-GB" sz="3200" b="1" dirty="0">
                <a:solidFill>
                  <a:schemeClr val="tx1"/>
                </a:solidFill>
                <a:latin typeface="Livvic" panose="020B0604020202020204" charset="0"/>
                <a:cs typeface="Catamaran Thin" panose="020B0604020202020204" charset="0"/>
              </a:rPr>
              <a:t>10-15%</a:t>
            </a:r>
          </a:p>
          <a:p>
            <a:pPr lvl="0">
              <a:defRPr/>
            </a:pPr>
            <a:r>
              <a:rPr lang="en-GB" dirty="0">
                <a:solidFill>
                  <a:schemeClr val="tx1"/>
                </a:solidFill>
                <a:latin typeface="Catamaran Thin" panose="020B0604020202020204" charset="0"/>
                <a:cs typeface="Catamaran Thin" panose="020B0604020202020204" charset="0"/>
              </a:rPr>
              <a:t>have co-existent epilepsy</a:t>
            </a:r>
            <a:endParaRPr lang="en-GB" sz="1000" dirty="0">
              <a:solidFill>
                <a:schemeClr val="tx1"/>
              </a:solidFill>
              <a:latin typeface="Catamaran Thin" panose="020B0604020202020204" charset="0"/>
              <a:cs typeface="Catamaran Thin" panose="020B0604020202020204" charset="0"/>
            </a:endParaRPr>
          </a:p>
        </p:txBody>
      </p:sp>
      <p:sp>
        <p:nvSpPr>
          <p:cNvPr id="52" name="TextBox 51"/>
          <p:cNvSpPr txBox="1"/>
          <p:nvPr/>
        </p:nvSpPr>
        <p:spPr>
          <a:xfrm>
            <a:off x="5103311" y="3967102"/>
            <a:ext cx="2364049" cy="615553"/>
          </a:xfrm>
          <a:prstGeom prst="rect">
            <a:avLst/>
          </a:prstGeom>
          <a:noFill/>
        </p:spPr>
        <p:txBody>
          <a:bodyPr wrap="square" rtlCol="0">
            <a:spAutoFit/>
          </a:bodyPr>
          <a:lstStyle/>
          <a:p>
            <a:pPr lvl="0">
              <a:defRPr/>
            </a:pPr>
            <a:r>
              <a:rPr lang="en-GB" dirty="0">
                <a:solidFill>
                  <a:schemeClr val="bg1"/>
                </a:solidFill>
                <a:latin typeface="Catamaran Thin" panose="020B0604020202020204" charset="0"/>
                <a:cs typeface="Catamaran Thin" panose="020B0604020202020204" charset="0"/>
              </a:rPr>
              <a:t>High rates of comorbid</a:t>
            </a:r>
          </a:p>
          <a:p>
            <a:pPr lvl="0">
              <a:defRPr/>
            </a:pPr>
            <a:r>
              <a:rPr lang="en-GB" sz="2000" b="1" dirty="0">
                <a:solidFill>
                  <a:schemeClr val="bg1"/>
                </a:solidFill>
                <a:latin typeface="Livvic" panose="020B0604020202020204" charset="0"/>
                <a:cs typeface="Catamaran Thin" panose="020B0604020202020204" charset="0"/>
              </a:rPr>
              <a:t>Psychopathology</a:t>
            </a:r>
            <a:endParaRPr lang="en-GB" sz="1200" b="1" dirty="0">
              <a:solidFill>
                <a:schemeClr val="bg1"/>
              </a:solidFill>
              <a:latin typeface="Livvic" panose="020B0604020202020204" charset="0"/>
              <a:cs typeface="Catamaran Thin" panose="020B0604020202020204" charset="0"/>
            </a:endParaRPr>
          </a:p>
        </p:txBody>
      </p:sp>
    </p:spTree>
    <p:extLst>
      <p:ext uri="{BB962C8B-B14F-4D97-AF65-F5344CB8AC3E}">
        <p14:creationId xmlns:p14="http://schemas.microsoft.com/office/powerpoint/2010/main" val="124214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018592" y="1790122"/>
            <a:ext cx="2954961" cy="572700"/>
          </a:xfrm>
        </p:spPr>
        <p:txBody>
          <a:bodyPr/>
          <a:lstStyle/>
          <a:p>
            <a:r>
              <a:rPr lang="en-GB" dirty="0"/>
              <a:t>AETIOLOGY</a:t>
            </a:r>
          </a:p>
        </p:txBody>
      </p:sp>
      <p:graphicFrame>
        <p:nvGraphicFramePr>
          <p:cNvPr id="3" name="Table 7">
            <a:extLst>
              <a:ext uri="{FF2B5EF4-FFF2-40B4-BE49-F238E27FC236}">
                <a16:creationId xmlns:a16="http://schemas.microsoft.com/office/drawing/2014/main" id="{3271BD6E-885D-4786-9C00-5E3EC3DD5237}"/>
              </a:ext>
            </a:extLst>
          </p:cNvPr>
          <p:cNvGraphicFramePr>
            <a:graphicFrameLocks noGrp="1"/>
          </p:cNvGraphicFramePr>
          <p:nvPr>
            <p:extLst>
              <p:ext uri="{D42A27DB-BD31-4B8C-83A1-F6EECF244321}">
                <p14:modId xmlns:p14="http://schemas.microsoft.com/office/powerpoint/2010/main" val="1662280743"/>
              </p:ext>
            </p:extLst>
          </p:nvPr>
        </p:nvGraphicFramePr>
        <p:xfrm>
          <a:off x="0" y="0"/>
          <a:ext cx="8113594" cy="5143499"/>
        </p:xfrm>
        <a:graphic>
          <a:graphicData uri="http://schemas.openxmlformats.org/drawingml/2006/table">
            <a:tbl>
              <a:tblPr firstRow="1" bandRow="1">
                <a:tableStyleId>{E9227044-2C83-4937-9647-9E5E52ED37A5}</a:tableStyleId>
              </a:tblPr>
              <a:tblGrid>
                <a:gridCol w="2010154">
                  <a:extLst>
                    <a:ext uri="{9D8B030D-6E8A-4147-A177-3AD203B41FA5}">
                      <a16:colId xmlns:a16="http://schemas.microsoft.com/office/drawing/2014/main" val="3137144574"/>
                    </a:ext>
                  </a:extLst>
                </a:gridCol>
                <a:gridCol w="3051720">
                  <a:extLst>
                    <a:ext uri="{9D8B030D-6E8A-4147-A177-3AD203B41FA5}">
                      <a16:colId xmlns:a16="http://schemas.microsoft.com/office/drawing/2014/main" val="1033656923"/>
                    </a:ext>
                  </a:extLst>
                </a:gridCol>
                <a:gridCol w="3051720">
                  <a:extLst>
                    <a:ext uri="{9D8B030D-6E8A-4147-A177-3AD203B41FA5}">
                      <a16:colId xmlns:a16="http://schemas.microsoft.com/office/drawing/2014/main" val="1195085682"/>
                    </a:ext>
                  </a:extLst>
                </a:gridCol>
              </a:tblGrid>
              <a:tr h="1165421">
                <a:tc>
                  <a:txBody>
                    <a:bodyPr/>
                    <a:lstStyle/>
                    <a:p>
                      <a:pPr algn="r"/>
                      <a:endParaRPr lang="en-GB" b="1" dirty="0">
                        <a:solidFill>
                          <a:schemeClr val="bg1"/>
                        </a:solidFill>
                        <a:latin typeface="Livvic"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a:txBody>
                    <a:bodyPr/>
                    <a:lstStyle/>
                    <a:p>
                      <a:pPr algn="l"/>
                      <a:r>
                        <a:rPr lang="en-GB" sz="1800" b="1" dirty="0">
                          <a:solidFill>
                            <a:schemeClr val="bg1"/>
                          </a:solidFill>
                          <a:latin typeface="Livvic" panose="020B0604020202020204" charset="0"/>
                        </a:rPr>
                        <a:t>Psychological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a:txBody>
                    <a:bodyPr/>
                    <a:lstStyle/>
                    <a:p>
                      <a:pPr algn="l"/>
                      <a:r>
                        <a:rPr lang="en-GB" sz="1800" b="1" dirty="0">
                          <a:solidFill>
                            <a:schemeClr val="bg1"/>
                          </a:solidFill>
                          <a:latin typeface="Livvic" panose="020B0604020202020204" charset="0"/>
                        </a:rPr>
                        <a:t>Social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extLst>
                  <a:ext uri="{0D108BD9-81ED-4DB2-BD59-A6C34878D82A}">
                    <a16:rowId xmlns:a16="http://schemas.microsoft.com/office/drawing/2014/main" val="3556360336"/>
                  </a:ext>
                </a:extLst>
              </a:tr>
              <a:tr h="1299192">
                <a:tc>
                  <a:txBody>
                    <a:bodyPr/>
                    <a:lstStyle/>
                    <a:p>
                      <a:pPr algn="r"/>
                      <a:r>
                        <a:rPr lang="en-GB" sz="1800" b="1" dirty="0">
                          <a:solidFill>
                            <a:schemeClr val="bg1"/>
                          </a:solidFill>
                          <a:latin typeface="Livvic" panose="020B0604020202020204" charset="0"/>
                        </a:rPr>
                        <a:t>Predisposing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rowSpan="3">
                  <a:txBody>
                    <a:bodyPr/>
                    <a:lstStyle/>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Childhood trauma</a:t>
                      </a:r>
                    </a:p>
                    <a:p>
                      <a:pPr marL="144000" marR="0" lvl="0" indent="-14400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Char char="•"/>
                        <a:tabLst/>
                        <a:defRPr/>
                      </a:pPr>
                      <a:r>
                        <a:rPr lang="en-GB" dirty="0">
                          <a:solidFill>
                            <a:schemeClr val="tx1"/>
                          </a:solidFill>
                          <a:latin typeface="Livvic Light" panose="020B0604020202020204" charset="0"/>
                        </a:rPr>
                        <a:t>History of dissociation</a:t>
                      </a:r>
                    </a:p>
                    <a:p>
                      <a:pPr marL="144000" marR="0" lvl="0" indent="-14400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Char char="•"/>
                        <a:tabLst/>
                        <a:defRPr/>
                      </a:pPr>
                      <a:r>
                        <a:rPr lang="en-GB" dirty="0">
                          <a:solidFill>
                            <a:schemeClr val="tx1"/>
                          </a:solidFill>
                          <a:latin typeface="Livvic Light" panose="020B0604020202020204" charset="0"/>
                        </a:rPr>
                        <a:t>Hx somatising and health anxiety - Other MUS</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Alexithymia</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ASD (17%)</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Personality disorder (75-90%)</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Mood disorder</a:t>
                      </a:r>
                    </a:p>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Learning disabilities</a:t>
                      </a:r>
                    </a:p>
                  </a:txBody>
                  <a:tcPr marL="137160" marR="137160" marT="137160" marB="1371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A89C86"/>
                    </a:solidFill>
                  </a:tcPr>
                </a:tc>
                <a:tc rowSpan="3">
                  <a:txBody>
                    <a:bodyPr/>
                    <a:lstStyle/>
                    <a:p>
                      <a:pPr marL="144000" indent="-144000" algn="l">
                        <a:spcBef>
                          <a:spcPts val="1200"/>
                        </a:spcBef>
                        <a:spcAft>
                          <a:spcPts val="0"/>
                        </a:spcAft>
                        <a:buClr>
                          <a:schemeClr val="tx1"/>
                        </a:buClr>
                        <a:buSzPct val="120000"/>
                        <a:buFont typeface="Arial" panose="020B0604020202020204" pitchFamily="34" charset="0"/>
                        <a:buChar char="•"/>
                      </a:pPr>
                      <a:r>
                        <a:rPr lang="en-GB" dirty="0">
                          <a:solidFill>
                            <a:schemeClr val="tx1"/>
                          </a:solidFill>
                          <a:latin typeface="Livvic Light" panose="020B0604020202020204" charset="0"/>
                        </a:rPr>
                        <a:t>Adverse / Abusive childhood experiences</a:t>
                      </a:r>
                    </a:p>
                    <a:p>
                      <a:pPr marL="144000" marR="0" lvl="0" indent="-14400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Char char="•"/>
                        <a:tabLst/>
                        <a:defRPr/>
                      </a:pPr>
                      <a:r>
                        <a:rPr lang="en-GB" dirty="0">
                          <a:solidFill>
                            <a:schemeClr val="tx1"/>
                          </a:solidFill>
                          <a:latin typeface="Livvic Light" panose="020B0604020202020204" charset="0"/>
                        </a:rPr>
                        <a:t>Poor family functioning</a:t>
                      </a:r>
                    </a:p>
                    <a:p>
                      <a:pPr marL="144000" marR="0" lvl="0" indent="-144000" algn="l" defTabSz="914400" rtl="0" eaLnBrk="1" fontAlgn="auto" latinLnBrk="0" hangingPunct="1">
                        <a:lnSpc>
                          <a:spcPct val="100000"/>
                        </a:lnSpc>
                        <a:spcBef>
                          <a:spcPts val="1200"/>
                        </a:spcBef>
                        <a:spcAft>
                          <a:spcPts val="0"/>
                        </a:spcAft>
                        <a:buClr>
                          <a:schemeClr val="tx1"/>
                        </a:buClr>
                        <a:buSzPct val="120000"/>
                        <a:buFont typeface="Arial" panose="020B0604020202020204" pitchFamily="34" charset="0"/>
                        <a:buChar char="•"/>
                        <a:tabLst/>
                        <a:defRPr/>
                      </a:pPr>
                      <a:r>
                        <a:rPr lang="en-GB" dirty="0">
                          <a:solidFill>
                            <a:schemeClr val="tx1"/>
                          </a:solidFill>
                          <a:latin typeface="Livvic Light" panose="020B0604020202020204" charset="0"/>
                        </a:rPr>
                        <a:t>Modelling of attacks on others with epilepsy</a:t>
                      </a:r>
                      <a:endParaRPr lang="en-GB" dirty="0"/>
                    </a:p>
                  </a:txBody>
                  <a:tcPr marL="137160" marR="137160" marT="137160" marB="1371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FC3AC"/>
                    </a:solidFill>
                  </a:tcPr>
                </a:tc>
                <a:extLst>
                  <a:ext uri="{0D108BD9-81ED-4DB2-BD59-A6C34878D82A}">
                    <a16:rowId xmlns:a16="http://schemas.microsoft.com/office/drawing/2014/main" val="3348332388"/>
                  </a:ext>
                </a:extLst>
              </a:tr>
              <a:tr h="1299192">
                <a:tc>
                  <a:txBody>
                    <a:bodyPr/>
                    <a:lstStyle/>
                    <a:p>
                      <a:pPr algn="r"/>
                      <a:r>
                        <a:rPr lang="en-GB" sz="1800" b="1" dirty="0">
                          <a:solidFill>
                            <a:schemeClr val="tx1">
                              <a:lumMod val="75000"/>
                            </a:schemeClr>
                          </a:solidFill>
                          <a:latin typeface="Livvic" panose="020B0604020202020204" charset="0"/>
                        </a:rPr>
                        <a:t>Precipitating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vMerge="1">
                  <a:txBody>
                    <a:bodyPr/>
                    <a:lstStyle/>
                    <a:p>
                      <a:pPr algn="l"/>
                      <a:endParaRPr lang="en-GB" dirty="0">
                        <a:solidFill>
                          <a:schemeClr val="tx1"/>
                        </a:solidFill>
                        <a:latin typeface="Livvic Light"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3583919262"/>
                  </a:ext>
                </a:extLst>
              </a:tr>
              <a:tr h="1379694">
                <a:tc>
                  <a:txBody>
                    <a:bodyPr/>
                    <a:lstStyle/>
                    <a:p>
                      <a:pPr algn="r"/>
                      <a:r>
                        <a:rPr lang="en-GB" sz="1800" b="1" dirty="0">
                          <a:solidFill>
                            <a:schemeClr val="tx1">
                              <a:lumMod val="75000"/>
                            </a:schemeClr>
                          </a:solidFill>
                          <a:latin typeface="Livvic" panose="020B0604020202020204" charset="0"/>
                        </a:rPr>
                        <a:t>Maintaining</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434343"/>
                    </a:solidFill>
                  </a:tcPr>
                </a:tc>
                <a:tc vMerge="1">
                  <a:txBody>
                    <a:bodyPr/>
                    <a:lstStyle/>
                    <a:p>
                      <a:pPr algn="l"/>
                      <a:endParaRPr lang="en-GB" dirty="0">
                        <a:solidFill>
                          <a:schemeClr val="tx1"/>
                        </a:solidFill>
                        <a:latin typeface="Livvic Light" panose="020B0604020202020204" charset="0"/>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787949039"/>
                  </a:ext>
                </a:extLst>
              </a:tr>
            </a:tbl>
          </a:graphicData>
        </a:graphic>
      </p:graphicFrame>
    </p:spTree>
    <p:extLst>
      <p:ext uri="{BB962C8B-B14F-4D97-AF65-F5344CB8AC3E}">
        <p14:creationId xmlns:p14="http://schemas.microsoft.com/office/powerpoint/2010/main" val="1354020661"/>
      </p:ext>
    </p:extLst>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2988</TotalTime>
  <Words>2349</Words>
  <Application>Microsoft Office PowerPoint</Application>
  <PresentationFormat>On-screen Show (16:9)</PresentationFormat>
  <Paragraphs>471</Paragraphs>
  <Slides>31</Slides>
  <Notes>31</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Fira Sans Extra Condensed Medium</vt:lpstr>
      <vt:lpstr>Livvic</vt:lpstr>
      <vt:lpstr>Arvo</vt:lpstr>
      <vt:lpstr>Livvic Light</vt:lpstr>
      <vt:lpstr>Courier New</vt:lpstr>
      <vt:lpstr>Ubuntu</vt:lpstr>
      <vt:lpstr>Catamaran Thin</vt:lpstr>
      <vt:lpstr>Catamaran</vt:lpstr>
      <vt:lpstr>Roboto</vt:lpstr>
      <vt:lpstr>Engineering Project Proposal by Slidesgo</vt:lpstr>
      <vt:lpstr>DISSOCIATIVE SEIZURES</vt:lpstr>
      <vt:lpstr>DOCTOR HAS PSEUDOSEIZURE TO AVOID SEEING PATIENT WITH PSEUDOSEIZURES</vt:lpstr>
      <vt:lpstr>TERMINOLOGY</vt:lpstr>
      <vt:lpstr>TERMINOLOGY</vt:lpstr>
      <vt:lpstr>DISSOCIATIVE SEIZURES</vt:lpstr>
      <vt:lpstr>PowerPoint Presentation</vt:lpstr>
      <vt:lpstr>WHAT IS DISSOCIATION?</vt:lpstr>
      <vt:lpstr>EPIDEMIOLOGY</vt:lpstr>
      <vt:lpstr>AETIOLOGY</vt:lpstr>
      <vt:lpstr>AETIOLOGY</vt:lpstr>
      <vt:lpstr>AETIOLOGY</vt:lpstr>
      <vt:lpstr>CLINICAL FEATURES</vt:lpstr>
      <vt:lpstr>COMPARATIVE SEMIOLOGY</vt:lpstr>
      <vt:lpstr>VIDEOS</vt:lpstr>
      <vt:lpstr>PITFALLS IN DIAGNOSIS</vt:lpstr>
      <vt:lpstr>FRONTAL LOBE EPILEPSY</vt:lpstr>
      <vt:lpstr>DIAGNOSIS</vt:lpstr>
      <vt:lpstr>VIDEO-EEG TELEMTRY</vt:lpstr>
      <vt:lpstr>PowerPoint Presentation</vt:lpstr>
      <vt:lpstr>PRESENTING THE DIAGNOSIS</vt:lpstr>
      <vt:lpstr>PRESENTING THE DIAGNOSIS</vt:lpstr>
      <vt:lpstr>PRESENTING THE DIAGNOSIS</vt:lpstr>
      <vt:lpstr>PRESENTING THE DIAGNOSIS</vt:lpstr>
      <vt:lpstr>PRESENTING THE DIAGNOSIS</vt:lpstr>
      <vt:lpstr>LONGER-TERM MANAGEMENT</vt:lpstr>
      <vt:lpstr>CODES TRIAL</vt:lpstr>
      <vt:lpstr>LONGER-TERM MANAGEMENT</vt:lpstr>
      <vt:lpstr>Seizure-free after 2y Rx</vt:lpstr>
      <vt:lpstr>RESOURCES</vt:lpstr>
      <vt:lpstr>Key Learning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DISSOCIATIVE SEIZURES</dc:title>
  <dc:creator>Heaps Tom (RJC) Consultant Acute Physician Swark-FT</dc:creator>
  <cp:lastModifiedBy>Tom Heaps</cp:lastModifiedBy>
  <cp:revision>69</cp:revision>
  <dcterms:modified xsi:type="dcterms:W3CDTF">2020-12-09T16:14:48Z</dcterms:modified>
</cp:coreProperties>
</file>