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98" r:id="rId8"/>
    <p:sldId id="261" r:id="rId9"/>
    <p:sldId id="263" r:id="rId10"/>
    <p:sldId id="288" r:id="rId11"/>
    <p:sldId id="264" r:id="rId12"/>
    <p:sldId id="265" r:id="rId13"/>
    <p:sldId id="299" r:id="rId14"/>
    <p:sldId id="301" r:id="rId15"/>
    <p:sldId id="302" r:id="rId16"/>
    <p:sldId id="300" r:id="rId17"/>
    <p:sldId id="268" r:id="rId18"/>
    <p:sldId id="269" r:id="rId19"/>
    <p:sldId id="303" r:id="rId20"/>
    <p:sldId id="267" r:id="rId21"/>
    <p:sldId id="290" r:id="rId22"/>
    <p:sldId id="272" r:id="rId23"/>
    <p:sldId id="289" r:id="rId24"/>
    <p:sldId id="278" r:id="rId25"/>
    <p:sldId id="270" r:id="rId26"/>
    <p:sldId id="271" r:id="rId27"/>
    <p:sldId id="304" r:id="rId28"/>
    <p:sldId id="273" r:id="rId29"/>
    <p:sldId id="274" r:id="rId30"/>
    <p:sldId id="275" r:id="rId31"/>
    <p:sldId id="305" r:id="rId32"/>
    <p:sldId id="276" r:id="rId33"/>
    <p:sldId id="285" r:id="rId34"/>
    <p:sldId id="286" r:id="rId35"/>
    <p:sldId id="287" r:id="rId36"/>
    <p:sldId id="295" r:id="rId37"/>
    <p:sldId id="291" r:id="rId38"/>
    <p:sldId id="296" r:id="rId39"/>
    <p:sldId id="292" r:id="rId40"/>
    <p:sldId id="294" r:id="rId41"/>
    <p:sldId id="277" r:id="rId42"/>
    <p:sldId id="297" r:id="rId43"/>
    <p:sldId id="279" r:id="rId44"/>
    <p:sldId id="280" r:id="rId45"/>
    <p:sldId id="281" r:id="rId46"/>
    <p:sldId id="282" r:id="rId47"/>
    <p:sldId id="306" r:id="rId48"/>
    <p:sldId id="283" r:id="rId49"/>
    <p:sldId id="28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pyrimethamine-drug-information?source=see_link" TargetMode="External"/><Relationship Id="rId2" Type="http://schemas.openxmlformats.org/officeDocument/2006/relationships/hyperlink" Target="http://www.uptodate.com/contents/sulfadiazine-drug-information?source=see_link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892" y="1423737"/>
            <a:ext cx="8825658" cy="3329581"/>
          </a:xfrm>
        </p:spPr>
        <p:txBody>
          <a:bodyPr/>
          <a:lstStyle/>
          <a:p>
            <a:r>
              <a:rPr lang="en-GB" dirty="0"/>
              <a:t>HIV for Acute Physicians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Helen Dillon</a:t>
            </a:r>
          </a:p>
          <a:p>
            <a:r>
              <a:rPr lang="en-GB" dirty="0"/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318902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085850"/>
            <a:ext cx="80772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5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PHI - Investigations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Lymphopenia, thrombocytopenia and raised ALT/AST may all occur</a:t>
            </a:r>
          </a:p>
          <a:p>
            <a:endParaRPr lang="en-GB" dirty="0"/>
          </a:p>
          <a:p>
            <a:r>
              <a:rPr lang="en-GB" dirty="0"/>
              <a:t>HIV ab may be negative (3</a:t>
            </a:r>
            <a:r>
              <a:rPr lang="en-GB" baseline="30000" dirty="0"/>
              <a:t>rd</a:t>
            </a:r>
            <a:r>
              <a:rPr lang="en-GB" dirty="0"/>
              <a:t> gen tests usually positive within 60/7, 4</a:t>
            </a:r>
            <a:r>
              <a:rPr lang="en-GB" baseline="30000" dirty="0"/>
              <a:t>th</a:t>
            </a:r>
            <a:r>
              <a:rPr lang="en-GB" dirty="0"/>
              <a:t> gen tests within 45/7)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HIV RNA will be positive</a:t>
            </a:r>
          </a:p>
          <a:p>
            <a:endParaRPr lang="en-GB" dirty="0"/>
          </a:p>
          <a:p>
            <a:r>
              <a:rPr lang="en-GB" dirty="0"/>
              <a:t>CD4 may fall transiently to &lt;200 (therefore risk of O.I. Most commonly candidiasis, viral warts, VZV)</a:t>
            </a:r>
          </a:p>
        </p:txBody>
      </p:sp>
    </p:spTree>
    <p:extLst>
      <p:ext uri="{BB962C8B-B14F-4D97-AF65-F5344CB8AC3E}">
        <p14:creationId xmlns:p14="http://schemas.microsoft.com/office/powerpoint/2010/main" val="343205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HIV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4" y="1645920"/>
            <a:ext cx="7802880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2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Who to test?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26464"/>
            <a:ext cx="8946541" cy="519379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Patients belonging to groups known to have increased risk</a:t>
            </a:r>
          </a:p>
          <a:p>
            <a:pPr lvl="1"/>
            <a:r>
              <a:rPr lang="en-GB" dirty="0"/>
              <a:t>men who have sex with men (MSM) and their female sexual partners, IVDU (PWID), sex workers, prisoners, trans women, people from countries with high HIV </a:t>
            </a:r>
            <a:r>
              <a:rPr lang="en-GB" dirty="0" err="1"/>
              <a:t>seroprevalence</a:t>
            </a:r>
            <a:r>
              <a:rPr lang="en-GB" dirty="0"/>
              <a:t> and their sexual partners; </a:t>
            </a:r>
          </a:p>
          <a:p>
            <a:r>
              <a:rPr lang="en-GB" dirty="0"/>
              <a:t>Patients attending health services whose users have an associated risk of HIV</a:t>
            </a:r>
          </a:p>
          <a:p>
            <a:pPr lvl="1"/>
            <a:r>
              <a:rPr lang="en-GB" dirty="0"/>
              <a:t>sexual health services, tuberculosis (TB), hepatitis and lymphoma clinics, antenatal clinics, termination of pregnancy services and addiction and substance misuse services; </a:t>
            </a:r>
          </a:p>
          <a:p>
            <a:r>
              <a:rPr lang="en-GB" dirty="0"/>
              <a:t>Patients presenting with symptoms and/or signs consistent with PHI or </a:t>
            </a:r>
            <a:r>
              <a:rPr lang="en-GB" dirty="0">
                <a:solidFill>
                  <a:srgbClr val="FFFF00"/>
                </a:solidFill>
              </a:rPr>
              <a:t>a HIV indicator condition; </a:t>
            </a:r>
          </a:p>
          <a:p>
            <a:r>
              <a:rPr lang="en-GB" dirty="0"/>
              <a:t>Patients accessing healthcare in areas with high (&gt;2/1000; if undergoing venepuncture) and extremely high (&gt;5/1000; all attendees) HIV </a:t>
            </a:r>
            <a:r>
              <a:rPr lang="en-GB" dirty="0" err="1"/>
              <a:t>seroprevalence</a:t>
            </a:r>
            <a:r>
              <a:rPr lang="en-GB" dirty="0"/>
              <a:t>; </a:t>
            </a:r>
          </a:p>
          <a:p>
            <a:r>
              <a:rPr lang="en-GB" dirty="0"/>
              <a:t>Sexual partners of an individual diagnosed with HIV.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28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713" b="5418"/>
          <a:stretch/>
        </p:blipFill>
        <p:spPr>
          <a:xfrm>
            <a:off x="1626870" y="512064"/>
            <a:ext cx="8572500" cy="57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08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HIV indicator conditions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sz="2000" b="1" dirty="0">
                <a:solidFill>
                  <a:srgbClr val="FF0000"/>
                </a:solidFill>
              </a:rPr>
              <a:t>where HIV test is recommended, defined by having an undiagnosed HIV prevalence of 	at least 1 per 1000</a:t>
            </a:r>
            <a:br>
              <a:rPr lang="en-GB" sz="2000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	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6111" y="2260182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Herpes Zoster</a:t>
            </a:r>
          </a:p>
          <a:p>
            <a:r>
              <a:rPr lang="en-GB" dirty="0"/>
              <a:t>Community Acquired Pneumonia</a:t>
            </a:r>
          </a:p>
          <a:p>
            <a:r>
              <a:rPr lang="en-GB" dirty="0"/>
              <a:t>Mononucleosis-like illness (GF)</a:t>
            </a:r>
          </a:p>
          <a:p>
            <a:r>
              <a:rPr lang="en-GB" dirty="0"/>
              <a:t>Unexplained leukocytopenia/thrombocytopenia for &gt;4 weeks</a:t>
            </a:r>
          </a:p>
          <a:p>
            <a:r>
              <a:rPr lang="en-GB" dirty="0" err="1"/>
              <a:t>Seborrhoeic</a:t>
            </a:r>
            <a:r>
              <a:rPr lang="en-GB" dirty="0"/>
              <a:t> dermatitis</a:t>
            </a:r>
          </a:p>
          <a:p>
            <a:r>
              <a:rPr lang="en-GB" dirty="0"/>
              <a:t>Peripheral neuropathy</a:t>
            </a:r>
          </a:p>
          <a:p>
            <a:r>
              <a:rPr lang="en-GB" dirty="0"/>
              <a:t>Unexplained weight loss</a:t>
            </a:r>
          </a:p>
          <a:p>
            <a:r>
              <a:rPr lang="en-GB" dirty="0"/>
              <a:t>Oral candidiasis</a:t>
            </a:r>
          </a:p>
          <a:p>
            <a:r>
              <a:rPr lang="en-GB" dirty="0"/>
              <a:t>Primary lung cancer</a:t>
            </a:r>
          </a:p>
          <a:p>
            <a:r>
              <a:rPr lang="en-GB" dirty="0"/>
              <a:t>Chronic diarrhoea</a:t>
            </a:r>
          </a:p>
          <a:p>
            <a:r>
              <a:rPr lang="en-GB" dirty="0"/>
              <a:t>Unexplained CKD</a:t>
            </a:r>
          </a:p>
        </p:txBody>
      </p:sp>
    </p:spTree>
    <p:extLst>
      <p:ext uri="{BB962C8B-B14F-4D97-AF65-F5344CB8AC3E}">
        <p14:creationId xmlns:p14="http://schemas.microsoft.com/office/powerpoint/2010/main" val="1364662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Overcoming barriers to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Any doctor, nurse or other health professional should be competent to offer an HIV test.</a:t>
            </a:r>
          </a:p>
          <a:p>
            <a:endParaRPr lang="en-GB" dirty="0"/>
          </a:p>
          <a:p>
            <a:r>
              <a:rPr lang="en-GB" dirty="0"/>
              <a:t>• An opt-out HIV testing approach should be adopted where appropriate in order to address some of the barriers to HIV testing.</a:t>
            </a:r>
          </a:p>
          <a:p>
            <a:endParaRPr lang="en-GB" dirty="0"/>
          </a:p>
          <a:p>
            <a:r>
              <a:rPr lang="en-GB" dirty="0"/>
              <a:t>• Education and training should be provided to all healthcare workers who may be expected to act on these guidelines.</a:t>
            </a:r>
          </a:p>
          <a:p>
            <a:endParaRPr lang="en-GB" dirty="0"/>
          </a:p>
          <a:p>
            <a:r>
              <a:rPr lang="en-GB" dirty="0"/>
              <a:t>• The offer of an HIV test should be integrated into routine practice to normalise HIV testing).</a:t>
            </a:r>
          </a:p>
        </p:txBody>
      </p:sp>
    </p:spTree>
    <p:extLst>
      <p:ext uri="{BB962C8B-B14F-4D97-AF65-F5344CB8AC3E}">
        <p14:creationId xmlns:p14="http://schemas.microsoft.com/office/powerpoint/2010/main" val="3496986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Testing without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Permitted in these circumstances;</a:t>
            </a:r>
          </a:p>
          <a:p>
            <a:pPr marL="0" indent="0">
              <a:buNone/>
            </a:pPr>
            <a:endParaRPr lang="en-GB" b="1" dirty="0"/>
          </a:p>
          <a:p>
            <a:pPr lvl="1"/>
            <a:r>
              <a:rPr lang="en-GB" dirty="0"/>
              <a:t>In the confused/unconscious patient where HIV infection is suspected and </a:t>
            </a:r>
            <a:r>
              <a:rPr lang="en-GB" u="sng" dirty="0"/>
              <a:t>if found would alter the management of the patient</a:t>
            </a:r>
          </a:p>
          <a:p>
            <a:pPr marL="457200" lvl="1" indent="0">
              <a:buNone/>
            </a:pPr>
            <a:endParaRPr lang="en-GB" u="sng" dirty="0"/>
          </a:p>
          <a:p>
            <a:pPr lvl="1"/>
            <a:r>
              <a:rPr lang="en-GB" dirty="0"/>
              <a:t>Following a </a:t>
            </a:r>
            <a:r>
              <a:rPr lang="en-GB" dirty="0" err="1"/>
              <a:t>needlestick</a:t>
            </a:r>
            <a:r>
              <a:rPr lang="en-GB" dirty="0"/>
              <a:t> injury, testing of an unconscious/confused ‘donor’ is justified only if the patient is </a:t>
            </a:r>
            <a:r>
              <a:rPr lang="en-GB" u="sng" dirty="0"/>
              <a:t>unlikely to regain consciousness for &gt;48 hours</a:t>
            </a:r>
            <a:r>
              <a:rPr lang="en-GB" dirty="0"/>
              <a:t> and if testing can be undertaken on </a:t>
            </a:r>
            <a:r>
              <a:rPr lang="en-GB" u="sng" dirty="0"/>
              <a:t>a previously taken blood sample</a:t>
            </a:r>
            <a:r>
              <a:rPr lang="en-GB" dirty="0"/>
              <a:t>. Always inform trust legal team/medical defence organisation.</a:t>
            </a:r>
          </a:p>
        </p:txBody>
      </p:sp>
    </p:spTree>
    <p:extLst>
      <p:ext uri="{BB962C8B-B14F-4D97-AF65-F5344CB8AC3E}">
        <p14:creationId xmlns:p14="http://schemas.microsoft.com/office/powerpoint/2010/main" val="3632996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079" y="452718"/>
            <a:ext cx="9404723" cy="140053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Remember…..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Unrecognised infection is common</a:t>
            </a:r>
          </a:p>
          <a:p>
            <a:pPr lvl="1"/>
            <a:r>
              <a:rPr lang="en-GB" dirty="0"/>
              <a:t>Especially in women &amp; older people</a:t>
            </a:r>
          </a:p>
          <a:p>
            <a:endParaRPr lang="en-GB" dirty="0"/>
          </a:p>
          <a:p>
            <a:r>
              <a:rPr lang="en-GB" dirty="0"/>
              <a:t>Some patients will not disclose (or may deny) their status</a:t>
            </a:r>
          </a:p>
          <a:p>
            <a:endParaRPr lang="en-GB" dirty="0"/>
          </a:p>
          <a:p>
            <a:r>
              <a:rPr lang="en-GB" dirty="0"/>
              <a:t>Always include an assessment of HIV risk factors (travel, sexual history, IVDU) when assessing a patient with a presentation suggestive of infection</a:t>
            </a:r>
          </a:p>
        </p:txBody>
      </p:sp>
    </p:spTree>
    <p:extLst>
      <p:ext uri="{BB962C8B-B14F-4D97-AF65-F5344CB8AC3E}">
        <p14:creationId xmlns:p14="http://schemas.microsoft.com/office/powerpoint/2010/main" val="3420804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Presentations to Acute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Fever</a:t>
            </a:r>
          </a:p>
          <a:p>
            <a:endParaRPr lang="en-GB" dirty="0"/>
          </a:p>
          <a:p>
            <a:r>
              <a:rPr lang="en-GB" dirty="0"/>
              <a:t>Respiratory Presentations</a:t>
            </a:r>
          </a:p>
          <a:p>
            <a:endParaRPr lang="en-GB" dirty="0"/>
          </a:p>
          <a:p>
            <a:r>
              <a:rPr lang="en-GB" dirty="0"/>
              <a:t>Neurological presentations</a:t>
            </a:r>
          </a:p>
          <a:p>
            <a:endParaRPr lang="en-GB" dirty="0"/>
          </a:p>
          <a:p>
            <a:r>
              <a:rPr lang="en-GB" dirty="0"/>
              <a:t>Reactions to ART</a:t>
            </a:r>
          </a:p>
        </p:txBody>
      </p:sp>
    </p:spTree>
    <p:extLst>
      <p:ext uri="{BB962C8B-B14F-4D97-AF65-F5344CB8AC3E}">
        <p14:creationId xmlns:p14="http://schemas.microsoft.com/office/powerpoint/2010/main" val="8824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HIV?</a:t>
            </a:r>
          </a:p>
          <a:p>
            <a:r>
              <a:rPr lang="en-GB" dirty="0"/>
              <a:t>Recognising primary HIV infection</a:t>
            </a:r>
          </a:p>
          <a:p>
            <a:r>
              <a:rPr lang="en-GB" dirty="0"/>
              <a:t>Who to test?</a:t>
            </a:r>
          </a:p>
          <a:p>
            <a:r>
              <a:rPr lang="en-GB" dirty="0"/>
              <a:t> Approaches to;</a:t>
            </a:r>
          </a:p>
          <a:p>
            <a:pPr lvl="1"/>
            <a:r>
              <a:rPr lang="en-GB" dirty="0"/>
              <a:t>Fever </a:t>
            </a:r>
          </a:p>
          <a:p>
            <a:pPr lvl="1"/>
            <a:r>
              <a:rPr lang="en-GB" dirty="0"/>
              <a:t>Respiratory Illness</a:t>
            </a:r>
          </a:p>
          <a:p>
            <a:pPr lvl="1"/>
            <a:r>
              <a:rPr lang="en-GB" dirty="0"/>
              <a:t>CNS symptoms</a:t>
            </a:r>
          </a:p>
          <a:p>
            <a:r>
              <a:rPr lang="en-GB" dirty="0"/>
              <a:t>Adverse reactions to Anti Retroviral Therapy (ART)</a:t>
            </a:r>
          </a:p>
          <a:p>
            <a:r>
              <a:rPr lang="en-GB" dirty="0"/>
              <a:t>Post Exposure Prophylaxis (PEP)</a:t>
            </a:r>
          </a:p>
        </p:txBody>
      </p:sp>
    </p:spTree>
    <p:extLst>
      <p:ext uri="{BB962C8B-B14F-4D97-AF65-F5344CB8AC3E}">
        <p14:creationId xmlns:p14="http://schemas.microsoft.com/office/powerpoint/2010/main" val="3357284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Approach to Fever in known/suspected HIV + patient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1" y="2391994"/>
            <a:ext cx="4936540" cy="338316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1082" y="2019998"/>
            <a:ext cx="4396341" cy="420024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Bacterial</a:t>
            </a:r>
          </a:p>
          <a:p>
            <a:pPr lvl="1"/>
            <a:r>
              <a:rPr lang="en-GB" dirty="0" err="1"/>
              <a:t>S.pneumoniae</a:t>
            </a:r>
            <a:endParaRPr lang="en-GB" dirty="0"/>
          </a:p>
          <a:p>
            <a:pPr lvl="1"/>
            <a:r>
              <a:rPr lang="en-GB" dirty="0"/>
              <a:t>M.TB</a:t>
            </a:r>
          </a:p>
          <a:p>
            <a:pPr lvl="1"/>
            <a:r>
              <a:rPr lang="en-GB" dirty="0"/>
              <a:t>MAI</a:t>
            </a:r>
          </a:p>
          <a:p>
            <a:r>
              <a:rPr lang="en-GB" dirty="0"/>
              <a:t>Viral (including HIV itself)</a:t>
            </a:r>
          </a:p>
          <a:p>
            <a:pPr lvl="1"/>
            <a:r>
              <a:rPr lang="en-GB" dirty="0"/>
              <a:t>EBV/CMV/VZV/HSV</a:t>
            </a:r>
          </a:p>
          <a:p>
            <a:r>
              <a:rPr lang="en-GB" dirty="0"/>
              <a:t>Fungal</a:t>
            </a:r>
          </a:p>
          <a:p>
            <a:pPr lvl="1"/>
            <a:r>
              <a:rPr lang="en-GB" dirty="0"/>
              <a:t>Cryptococcus</a:t>
            </a:r>
          </a:p>
          <a:p>
            <a:r>
              <a:rPr lang="en-GB" dirty="0" err="1"/>
              <a:t>Protozoal</a:t>
            </a:r>
            <a:endParaRPr lang="en-GB" dirty="0"/>
          </a:p>
          <a:p>
            <a:pPr lvl="1"/>
            <a:r>
              <a:rPr lang="en-GB" dirty="0"/>
              <a:t>PCP</a:t>
            </a:r>
          </a:p>
          <a:p>
            <a:r>
              <a:rPr lang="en-GB" dirty="0"/>
              <a:t>Malignancy</a:t>
            </a:r>
          </a:p>
          <a:p>
            <a:pPr lvl="1"/>
            <a:r>
              <a:rPr lang="en-GB" dirty="0"/>
              <a:t>Lymphoma</a:t>
            </a:r>
          </a:p>
          <a:p>
            <a:r>
              <a:rPr lang="en-GB" dirty="0"/>
              <a:t>Drug Related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273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u="sng" dirty="0" err="1"/>
              <a:t>Whats</a:t>
            </a:r>
            <a:r>
              <a:rPr lang="en-GB" b="1" u="sng" dirty="0"/>
              <a:t> the CD4?</a:t>
            </a:r>
          </a:p>
          <a:p>
            <a:pPr lvl="1"/>
            <a:r>
              <a:rPr lang="en-GB" dirty="0"/>
              <a:t>&gt;250 – treat as you would a HIV - patient (unless recently started on ART – consider ART toxicity or IRIS)</a:t>
            </a:r>
          </a:p>
          <a:p>
            <a:pPr lvl="1"/>
            <a:r>
              <a:rPr lang="en-GB" dirty="0"/>
              <a:t>&lt;250 – Consider O.I</a:t>
            </a:r>
          </a:p>
          <a:p>
            <a:pPr lvl="1"/>
            <a:endParaRPr lang="en-GB" dirty="0"/>
          </a:p>
          <a:p>
            <a:r>
              <a:rPr lang="en-GB" dirty="0"/>
              <a:t>If clinical evidence of sepsis start antibiotics and ‘sepsis 6’ immediately.  Otherwise look for source.</a:t>
            </a:r>
          </a:p>
          <a:p>
            <a:endParaRPr lang="en-GB" dirty="0"/>
          </a:p>
          <a:p>
            <a:r>
              <a:rPr lang="en-GB" dirty="0"/>
              <a:t>Thorough clinical examination</a:t>
            </a:r>
          </a:p>
          <a:p>
            <a:pPr lvl="1"/>
            <a:r>
              <a:rPr lang="en-GB" dirty="0"/>
              <a:t>Oral/Genital ulceration or </a:t>
            </a:r>
            <a:r>
              <a:rPr lang="en-GB" dirty="0" err="1"/>
              <a:t>candidia</a:t>
            </a:r>
            <a:r>
              <a:rPr lang="en-GB" dirty="0"/>
              <a:t>, Lymphadenopathy, </a:t>
            </a:r>
            <a:r>
              <a:rPr lang="en-GB" dirty="0" err="1"/>
              <a:t>Organomegaly</a:t>
            </a:r>
            <a:r>
              <a:rPr lang="en-GB" dirty="0"/>
              <a:t>, Rash</a:t>
            </a:r>
          </a:p>
          <a:p>
            <a:pPr lvl="1"/>
            <a:r>
              <a:rPr lang="en-GB" dirty="0"/>
              <a:t>Always do ENT examination, full neurological examination (including </a:t>
            </a:r>
            <a:r>
              <a:rPr lang="en-GB" dirty="0" err="1"/>
              <a:t>fundoscopy</a:t>
            </a:r>
            <a:r>
              <a:rPr lang="en-GB" dirty="0"/>
              <a:t>) and look at genitals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257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Fever &amp; CD4 &lt;200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Usual Investigations for Fever of unknown source</a:t>
            </a:r>
          </a:p>
          <a:p>
            <a:r>
              <a:rPr lang="en-GB" dirty="0"/>
              <a:t>Plus</a:t>
            </a:r>
          </a:p>
          <a:p>
            <a:pPr lvl="1"/>
            <a:r>
              <a:rPr lang="en-GB" dirty="0"/>
              <a:t>Mycobacterial Cultures if CD4 &lt;100</a:t>
            </a:r>
          </a:p>
          <a:p>
            <a:pPr lvl="1"/>
            <a:r>
              <a:rPr lang="en-GB" dirty="0" err="1"/>
              <a:t>Cryptococcal</a:t>
            </a:r>
            <a:r>
              <a:rPr lang="en-GB" dirty="0"/>
              <a:t> Antigen (CRAG) if CD4 &lt;50</a:t>
            </a:r>
          </a:p>
          <a:p>
            <a:pPr lvl="1"/>
            <a:r>
              <a:rPr lang="en-GB" dirty="0"/>
              <a:t>Tropical pathogens as per travel history</a:t>
            </a:r>
          </a:p>
          <a:p>
            <a:pPr lvl="2"/>
            <a:r>
              <a:rPr lang="en-GB" dirty="0" err="1"/>
              <a:t>C.America</a:t>
            </a:r>
            <a:r>
              <a:rPr lang="en-GB" dirty="0"/>
              <a:t>, Eastern USA: Histoplasmosis</a:t>
            </a:r>
          </a:p>
          <a:p>
            <a:pPr lvl="2"/>
            <a:r>
              <a:rPr lang="en-GB" dirty="0" err="1"/>
              <a:t>S.America</a:t>
            </a:r>
            <a:r>
              <a:rPr lang="en-GB" dirty="0"/>
              <a:t>, SW USA: </a:t>
            </a:r>
            <a:r>
              <a:rPr lang="en-GB" dirty="0" err="1"/>
              <a:t>Coccidiomycosis</a:t>
            </a:r>
            <a:endParaRPr lang="en-GB" dirty="0"/>
          </a:p>
          <a:p>
            <a:pPr lvl="2"/>
            <a:r>
              <a:rPr lang="en-GB" dirty="0"/>
              <a:t>SE Asia, Indonesia: </a:t>
            </a:r>
            <a:r>
              <a:rPr lang="en-GB" dirty="0" err="1"/>
              <a:t>Penicillinosis</a:t>
            </a:r>
            <a:endParaRPr lang="en-GB" dirty="0"/>
          </a:p>
          <a:p>
            <a:pPr lvl="2"/>
            <a:r>
              <a:rPr lang="en-GB" dirty="0"/>
              <a:t>Tropics: </a:t>
            </a:r>
            <a:r>
              <a:rPr lang="en-GB" dirty="0" err="1"/>
              <a:t>Strongyloides</a:t>
            </a:r>
            <a:endParaRPr lang="en-GB" dirty="0"/>
          </a:p>
          <a:p>
            <a:pPr lvl="2"/>
            <a:r>
              <a:rPr lang="en-GB" dirty="0"/>
              <a:t>Mediterranean, </a:t>
            </a:r>
            <a:r>
              <a:rPr lang="en-GB" dirty="0" err="1"/>
              <a:t>Tropics:Leishmaniasis</a:t>
            </a:r>
            <a:endParaRPr lang="en-GB" dirty="0"/>
          </a:p>
          <a:p>
            <a:pPr lvl="2"/>
            <a:r>
              <a:rPr lang="en-GB" dirty="0" err="1"/>
              <a:t>Subsaharan</a:t>
            </a:r>
            <a:r>
              <a:rPr lang="en-GB" dirty="0"/>
              <a:t> Africa, India: Schistosomiasis</a:t>
            </a:r>
          </a:p>
          <a:p>
            <a:pPr lvl="1"/>
            <a:r>
              <a:rPr lang="en-GB" dirty="0"/>
              <a:t>Low threshold for CT head/LP if any headaches, drowsiness, neurological symptoms/signs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306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source not identified after ‘first line’ tests</a:t>
            </a:r>
          </a:p>
          <a:p>
            <a:pPr lvl="1"/>
            <a:r>
              <a:rPr lang="en-GB" dirty="0"/>
              <a:t>TTE</a:t>
            </a:r>
          </a:p>
          <a:p>
            <a:pPr lvl="1"/>
            <a:r>
              <a:rPr lang="en-GB" dirty="0"/>
              <a:t>CT head/LP</a:t>
            </a:r>
          </a:p>
          <a:p>
            <a:pPr lvl="1"/>
            <a:r>
              <a:rPr lang="en-GB" dirty="0"/>
              <a:t>CT T/A/P</a:t>
            </a:r>
          </a:p>
          <a:p>
            <a:pPr lvl="1"/>
            <a:r>
              <a:rPr lang="en-GB" dirty="0"/>
              <a:t>Bone Marrow</a:t>
            </a:r>
          </a:p>
          <a:p>
            <a:pPr lvl="1"/>
            <a:r>
              <a:rPr lang="en-GB" dirty="0"/>
              <a:t>Lymph node biopsy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520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Immune Reconstitution Syndrome (IRIS)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inflammatory response to pre-existing infections</a:t>
            </a:r>
          </a:p>
          <a:p>
            <a:pPr lvl="1"/>
            <a:r>
              <a:rPr lang="en-GB" dirty="0"/>
              <a:t>Infections may be previously known and treated or may be unmasked by the patients new ability to mount a response</a:t>
            </a:r>
          </a:p>
          <a:p>
            <a:r>
              <a:rPr lang="en-GB" dirty="0"/>
              <a:t>Debate surrounds best timing of ART once treatment of an O.I is initiated</a:t>
            </a:r>
          </a:p>
          <a:p>
            <a:r>
              <a:rPr lang="en-GB" dirty="0"/>
              <a:t>Variable clinical features (depending on the underlying infection)</a:t>
            </a:r>
          </a:p>
          <a:p>
            <a:r>
              <a:rPr lang="en-GB" dirty="0"/>
              <a:t>Can develop from 7 days up to many months after starting ART</a:t>
            </a:r>
          </a:p>
          <a:p>
            <a:r>
              <a:rPr lang="en-GB" dirty="0"/>
              <a:t>ART should always be continued (unless IRIS is life or organ threatening).</a:t>
            </a:r>
          </a:p>
          <a:p>
            <a:r>
              <a:rPr lang="en-GB" dirty="0"/>
              <a:t>Steroids are often useful (prednisolone 60-80mg OD, tapered over weeks-months)</a:t>
            </a:r>
          </a:p>
        </p:txBody>
      </p:sp>
    </p:spTree>
    <p:extLst>
      <p:ext uri="{BB962C8B-B14F-4D97-AF65-F5344CB8AC3E}">
        <p14:creationId xmlns:p14="http://schemas.microsoft.com/office/powerpoint/2010/main" val="4164986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Approach to </a:t>
            </a:r>
            <a:r>
              <a:rPr lang="en-GB" b="1" u="sng" dirty="0">
                <a:solidFill>
                  <a:srgbClr val="FF0000"/>
                </a:solidFill>
              </a:rPr>
              <a:t>Respiratory Presentations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Always have high index of suspicion for M.TB – Side room.</a:t>
            </a:r>
          </a:p>
          <a:p>
            <a:r>
              <a:rPr lang="en-GB" dirty="0"/>
              <a:t>Beware ‘normal’ CXR’s – history is most important</a:t>
            </a:r>
          </a:p>
          <a:p>
            <a:r>
              <a:rPr lang="en-GB" dirty="0" err="1"/>
              <a:t>Whats</a:t>
            </a:r>
            <a:r>
              <a:rPr lang="en-GB" dirty="0"/>
              <a:t> the CD4? – if &lt;200 &amp; history compatible – treat empirically for PCP</a:t>
            </a:r>
          </a:p>
          <a:p>
            <a:endParaRPr lang="en-GB" dirty="0"/>
          </a:p>
          <a:p>
            <a:r>
              <a:rPr lang="en-GB" u="sng" dirty="0"/>
              <a:t>Cough</a:t>
            </a:r>
          </a:p>
          <a:p>
            <a:pPr lvl="1"/>
            <a:r>
              <a:rPr lang="en-GB" dirty="0"/>
              <a:t>Purulent sputum – bacterial pneumonia (</a:t>
            </a:r>
            <a:r>
              <a:rPr lang="en-GB" dirty="0" err="1"/>
              <a:t>H.influenza</a:t>
            </a:r>
            <a:r>
              <a:rPr lang="en-GB" dirty="0"/>
              <a:t>, </a:t>
            </a:r>
            <a:r>
              <a:rPr lang="en-GB" dirty="0" err="1"/>
              <a:t>S.pneumoniae</a:t>
            </a:r>
            <a:r>
              <a:rPr lang="en-GB" dirty="0"/>
              <a:t>) or M.TB most likely</a:t>
            </a:r>
          </a:p>
          <a:p>
            <a:pPr lvl="1"/>
            <a:r>
              <a:rPr lang="en-GB" dirty="0"/>
              <a:t>HIV + are often AAFB negative (even with very abnormal CXR)</a:t>
            </a:r>
          </a:p>
          <a:p>
            <a:pPr lvl="1"/>
            <a:r>
              <a:rPr lang="en-GB" dirty="0"/>
              <a:t>Non productive cough – if CD4 &lt;200, PCP is biggest concern. Can also occur as part of PHI.</a:t>
            </a:r>
          </a:p>
          <a:p>
            <a:pPr lvl="1"/>
            <a:r>
              <a:rPr lang="en-GB" dirty="0" err="1"/>
              <a:t>Heamoptysis</a:t>
            </a:r>
            <a:r>
              <a:rPr lang="en-GB" dirty="0"/>
              <a:t> – M.TB, MAI, Fungal, KS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u="sng" dirty="0"/>
              <a:t>SOB</a:t>
            </a:r>
          </a:p>
          <a:p>
            <a:pPr lvl="1"/>
            <a:r>
              <a:rPr lang="en-GB" dirty="0"/>
              <a:t>If sudden onset consider ACS (HIV is risk factor) or pneumothorax (secondary to infections including PCP)</a:t>
            </a:r>
          </a:p>
          <a:p>
            <a:pPr lvl="1"/>
            <a:r>
              <a:rPr lang="en-GB" dirty="0"/>
              <a:t>If gradual &amp; progressive and CD4&lt;200 – PCP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u="sng" dirty="0"/>
              <a:t>Chest Pain </a:t>
            </a:r>
            <a:r>
              <a:rPr lang="en-GB" dirty="0"/>
              <a:t>– HIV + patients are at greater risk of both IHD and thromboembolic disease</a:t>
            </a:r>
          </a:p>
        </p:txBody>
      </p:sp>
    </p:spTree>
    <p:extLst>
      <p:ext uri="{BB962C8B-B14F-4D97-AF65-F5344CB8AC3E}">
        <p14:creationId xmlns:p14="http://schemas.microsoft.com/office/powerpoint/2010/main" val="63096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500"/>
          <a:stretch/>
        </p:blipFill>
        <p:spPr>
          <a:xfrm>
            <a:off x="2521527" y="-1"/>
            <a:ext cx="6691745" cy="6719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2036" y="2937164"/>
            <a:ext cx="2216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PaO2 &lt;8.0kpa add Prednisolone 75mg OD PO for 5/7, then 50mg OD for 5/7, then 25mg OD for 5/7</a:t>
            </a:r>
          </a:p>
        </p:txBody>
      </p:sp>
    </p:spTree>
    <p:extLst>
      <p:ext uri="{BB962C8B-B14F-4D97-AF65-F5344CB8AC3E}">
        <p14:creationId xmlns:p14="http://schemas.microsoft.com/office/powerpoint/2010/main" val="842123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4706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PCP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2768"/>
            <a:ext cx="8946541" cy="4675631"/>
          </a:xfrm>
        </p:spPr>
        <p:txBody>
          <a:bodyPr/>
          <a:lstStyle/>
          <a:p>
            <a:r>
              <a:rPr lang="en-GB" i="1" dirty="0"/>
              <a:t>Pneumocystis </a:t>
            </a:r>
            <a:r>
              <a:rPr lang="en-GB" i="1" dirty="0" err="1"/>
              <a:t>jirovecii</a:t>
            </a:r>
            <a:r>
              <a:rPr lang="en-GB" i="1" dirty="0"/>
              <a:t> </a:t>
            </a:r>
            <a:r>
              <a:rPr lang="en-GB" dirty="0"/>
              <a:t>pneumonia (previously </a:t>
            </a:r>
            <a:r>
              <a:rPr lang="en-GB" i="1" dirty="0"/>
              <a:t>pneumocystis </a:t>
            </a:r>
            <a:r>
              <a:rPr lang="en-GB" i="1" dirty="0" err="1"/>
              <a:t>carinii</a:t>
            </a:r>
            <a:r>
              <a:rPr lang="en-GB" dirty="0"/>
              <a:t>)</a:t>
            </a:r>
          </a:p>
          <a:p>
            <a:r>
              <a:rPr lang="en-GB" dirty="0"/>
              <a:t>Most common AIDS defining OI</a:t>
            </a:r>
          </a:p>
          <a:p>
            <a:pPr lvl="1"/>
            <a:r>
              <a:rPr lang="en-GB" dirty="0"/>
              <a:t>Typically when CD4&lt;200</a:t>
            </a:r>
          </a:p>
          <a:p>
            <a:r>
              <a:rPr lang="en-GB" dirty="0"/>
              <a:t>Symptoms include fever, dry cough, night sweats, SOB (progressive)</a:t>
            </a:r>
          </a:p>
          <a:p>
            <a:r>
              <a:rPr lang="en-GB" dirty="0"/>
              <a:t>Typical CXR appearance – B/L ground glass shadowing</a:t>
            </a:r>
          </a:p>
          <a:p>
            <a:r>
              <a:rPr lang="en-GB" dirty="0"/>
              <a:t>Diagnosis is by detection of organism in induced sputum or BAL</a:t>
            </a:r>
          </a:p>
          <a:p>
            <a:r>
              <a:rPr lang="en-GB" dirty="0"/>
              <a:t>Treatment is with trimethoprim/sulfamethoxazole (TMP/SMX)</a:t>
            </a:r>
          </a:p>
        </p:txBody>
      </p:sp>
    </p:spTree>
    <p:extLst>
      <p:ext uri="{BB962C8B-B14F-4D97-AF65-F5344CB8AC3E}">
        <p14:creationId xmlns:p14="http://schemas.microsoft.com/office/powerpoint/2010/main" val="3059515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932" y="307983"/>
            <a:ext cx="6248136" cy="62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43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704850"/>
            <a:ext cx="4743450" cy="4286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990600"/>
            <a:ext cx="51054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1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What is HIV?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Human Immune deficiency Virus</a:t>
            </a:r>
          </a:p>
          <a:p>
            <a:r>
              <a:rPr lang="en-GB" dirty="0"/>
              <a:t>Infects CD4+ calls and macrophages</a:t>
            </a:r>
          </a:p>
          <a:p>
            <a:r>
              <a:rPr lang="en-GB" dirty="0"/>
              <a:t>Acquired via contact with infected blood or via sexual contact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350519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40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88" y="0"/>
            <a:ext cx="5640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29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399" b="7636"/>
          <a:stretch/>
        </p:blipFill>
        <p:spPr>
          <a:xfrm>
            <a:off x="1809750" y="914400"/>
            <a:ext cx="857250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55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Approach to Acute Neurological Presentations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Seizures </a:t>
            </a:r>
            <a:r>
              <a:rPr lang="en-GB" dirty="0"/>
              <a:t>– be aware of drug interactions. Lorazepam preferable to diazepam. Valproate is best anti-epileptic if on a PI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Headache</a:t>
            </a:r>
            <a:r>
              <a:rPr lang="en-GB" dirty="0"/>
              <a:t> – Low threshold for CT/LP if low CD4</a:t>
            </a:r>
          </a:p>
          <a:p>
            <a:endParaRPr lang="en-GB" dirty="0"/>
          </a:p>
          <a:p>
            <a:r>
              <a:rPr lang="en-GB" b="1" dirty="0" err="1"/>
              <a:t>Meningism</a:t>
            </a:r>
            <a:r>
              <a:rPr lang="en-GB" dirty="0"/>
              <a:t> – May be reduced/absent due to impaired inflammatory response. Aseptic meningitis can occur with PHI.  In advanced immunosuppression viral, bacterial, tuberculous, </a:t>
            </a:r>
            <a:r>
              <a:rPr lang="en-GB" dirty="0" err="1"/>
              <a:t>cryptococcal</a:t>
            </a:r>
            <a:r>
              <a:rPr lang="en-GB" dirty="0"/>
              <a:t> and fungal CNS infections are all common and rarely manifest with typical signs of </a:t>
            </a:r>
            <a:r>
              <a:rPr lang="en-GB" dirty="0" err="1"/>
              <a:t>meningism</a:t>
            </a:r>
            <a:endParaRPr lang="en-GB" dirty="0"/>
          </a:p>
          <a:p>
            <a:endParaRPr lang="en-GB" dirty="0"/>
          </a:p>
          <a:p>
            <a:r>
              <a:rPr lang="en-GB" b="1" dirty="0" err="1"/>
              <a:t>Paraparesis</a:t>
            </a:r>
            <a:r>
              <a:rPr lang="en-GB" b="1" dirty="0"/>
              <a:t> – </a:t>
            </a:r>
            <a:r>
              <a:rPr lang="en-GB" dirty="0"/>
              <a:t>Consider viral transverse myelitis (HIV, CMV, VZV, HSV) or cord compression sec to infection (abscess….often TB) or malignancy.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64271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Acute Neurology….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Cognitive Impairment – </a:t>
            </a:r>
            <a:r>
              <a:rPr lang="en-GB" dirty="0"/>
              <a:t>If associated with focal neurological signs consider SOL (</a:t>
            </a:r>
            <a:r>
              <a:rPr lang="en-GB" dirty="0" err="1"/>
              <a:t>Toxo</a:t>
            </a:r>
            <a:r>
              <a:rPr lang="en-GB" dirty="0"/>
              <a:t>, TB), PML. Also HIV dementia, late syphilis</a:t>
            </a:r>
          </a:p>
          <a:p>
            <a:endParaRPr lang="en-GB" dirty="0"/>
          </a:p>
          <a:p>
            <a:r>
              <a:rPr lang="en-GB" b="1" dirty="0"/>
              <a:t>Psychiatric Disturbance </a:t>
            </a:r>
            <a:r>
              <a:rPr lang="en-GB" dirty="0"/>
              <a:t>– Consider interaction between ART and recreational drugs</a:t>
            </a:r>
          </a:p>
          <a:p>
            <a:endParaRPr lang="en-GB" dirty="0"/>
          </a:p>
          <a:p>
            <a:r>
              <a:rPr lang="en-GB" b="1" dirty="0"/>
              <a:t>Visual Deterioration – </a:t>
            </a:r>
            <a:r>
              <a:rPr lang="en-GB" dirty="0"/>
              <a:t>CMV retinitis, Toxoplasma, TB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538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95250"/>
            <a:ext cx="4953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48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Acute neurology – extra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Bloods</a:t>
            </a:r>
            <a:endParaRPr lang="en-GB" dirty="0"/>
          </a:p>
          <a:p>
            <a:pPr lvl="1"/>
            <a:r>
              <a:rPr lang="en-GB" dirty="0"/>
              <a:t>CD4, RNA, </a:t>
            </a:r>
            <a:r>
              <a:rPr lang="en-GB" dirty="0" err="1"/>
              <a:t>Toxo</a:t>
            </a:r>
            <a:r>
              <a:rPr lang="en-GB" dirty="0"/>
              <a:t> serology, CRAG, CMV and EBV </a:t>
            </a:r>
            <a:r>
              <a:rPr lang="en-GB" dirty="0" err="1"/>
              <a:t>serologies</a:t>
            </a:r>
            <a:r>
              <a:rPr lang="en-GB" dirty="0"/>
              <a:t> (and PCR if CD4,100), </a:t>
            </a:r>
            <a:r>
              <a:rPr lang="en-GB" dirty="0" err="1"/>
              <a:t>Syphillis</a:t>
            </a:r>
            <a:r>
              <a:rPr lang="en-GB" dirty="0"/>
              <a:t> (TPHA)</a:t>
            </a:r>
          </a:p>
          <a:p>
            <a:pPr lvl="1"/>
            <a:r>
              <a:rPr lang="en-GB" dirty="0"/>
              <a:t>Blood cultures (including mycobacterial if CD4&lt;100)</a:t>
            </a:r>
          </a:p>
          <a:p>
            <a:r>
              <a:rPr lang="en-GB" b="1" dirty="0"/>
              <a:t>CSF</a:t>
            </a:r>
          </a:p>
          <a:p>
            <a:pPr lvl="1"/>
            <a:r>
              <a:rPr lang="en-GB" dirty="0"/>
              <a:t>ALWAYS image before LP</a:t>
            </a:r>
          </a:p>
          <a:p>
            <a:pPr lvl="1"/>
            <a:r>
              <a:rPr lang="en-GB" dirty="0"/>
              <a:t>When sending CSF always take a large (20 drops) 4</a:t>
            </a:r>
            <a:r>
              <a:rPr lang="en-GB" baseline="30000" dirty="0"/>
              <a:t>th</a:t>
            </a:r>
            <a:r>
              <a:rPr lang="en-GB" dirty="0"/>
              <a:t> bottle for virology.  Allows extra for additional virology tests. Request ‘save sample’ for any remaining. </a:t>
            </a:r>
          </a:p>
          <a:p>
            <a:pPr lvl="2"/>
            <a:r>
              <a:rPr lang="en-GB" dirty="0"/>
              <a:t>PCR for CMV, HSV, VZV, JC virus, EBV, CRAG</a:t>
            </a:r>
          </a:p>
          <a:p>
            <a:pPr lvl="1"/>
            <a:r>
              <a:rPr lang="en-GB" dirty="0"/>
              <a:t>Send further sample for cytology if lymphoma suspected</a:t>
            </a:r>
          </a:p>
        </p:txBody>
      </p:sp>
    </p:spTree>
    <p:extLst>
      <p:ext uri="{BB962C8B-B14F-4D97-AF65-F5344CB8AC3E}">
        <p14:creationId xmlns:p14="http://schemas.microsoft.com/office/powerpoint/2010/main" val="343073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Contrast Essential</a:t>
            </a:r>
          </a:p>
          <a:p>
            <a:r>
              <a:rPr lang="en-GB" dirty="0"/>
              <a:t>MRI more sensitive than CT</a:t>
            </a:r>
          </a:p>
          <a:p>
            <a:pPr lvl="1"/>
            <a:r>
              <a:rPr lang="en-GB" dirty="0"/>
              <a:t>CT can miss brainstem disease (TB), </a:t>
            </a:r>
            <a:r>
              <a:rPr lang="en-GB" dirty="0" err="1"/>
              <a:t>Toxo</a:t>
            </a:r>
            <a:r>
              <a:rPr lang="en-GB" dirty="0"/>
              <a:t> cysts, PML</a:t>
            </a:r>
          </a:p>
          <a:p>
            <a:r>
              <a:rPr lang="en-GB" dirty="0"/>
              <a:t>‘Ring enhancing lesions’</a:t>
            </a:r>
          </a:p>
          <a:p>
            <a:pPr lvl="1"/>
            <a:r>
              <a:rPr lang="en-GB" dirty="0"/>
              <a:t>Toxoplasmosis</a:t>
            </a:r>
          </a:p>
          <a:p>
            <a:pPr lvl="2"/>
            <a:r>
              <a:rPr lang="en-GB" dirty="0"/>
              <a:t>Typically multiple with associated </a:t>
            </a:r>
            <a:r>
              <a:rPr lang="en-GB" dirty="0" err="1"/>
              <a:t>odema</a:t>
            </a:r>
            <a:r>
              <a:rPr lang="en-GB" dirty="0"/>
              <a:t> in BG</a:t>
            </a:r>
          </a:p>
          <a:p>
            <a:pPr lvl="1"/>
            <a:r>
              <a:rPr lang="en-GB" dirty="0"/>
              <a:t>Lymphoma</a:t>
            </a:r>
          </a:p>
          <a:p>
            <a:pPr lvl="2"/>
            <a:r>
              <a:rPr lang="en-GB" dirty="0"/>
              <a:t>Fewer lesions. Irregular enhancement. Periventricular </a:t>
            </a:r>
            <a:r>
              <a:rPr lang="en-GB" dirty="0" err="1"/>
              <a:t>odema</a:t>
            </a:r>
            <a:endParaRPr lang="en-GB" dirty="0"/>
          </a:p>
          <a:p>
            <a:pPr lvl="1"/>
            <a:r>
              <a:rPr lang="en-GB" dirty="0"/>
              <a:t>TB, Bacterial abscess, </a:t>
            </a:r>
            <a:r>
              <a:rPr lang="en-GB" dirty="0" err="1"/>
              <a:t>cryptococcoma</a:t>
            </a:r>
            <a:endParaRPr lang="en-GB" dirty="0"/>
          </a:p>
          <a:p>
            <a:r>
              <a:rPr lang="en-GB" dirty="0"/>
              <a:t>Meningeal enhancement &amp; Hydrocephalus</a:t>
            </a:r>
          </a:p>
          <a:p>
            <a:pPr lvl="1"/>
            <a:r>
              <a:rPr lang="en-GB" dirty="0"/>
              <a:t>TB, </a:t>
            </a:r>
            <a:r>
              <a:rPr lang="en-GB" dirty="0" err="1"/>
              <a:t>Cryptococcal</a:t>
            </a:r>
            <a:r>
              <a:rPr lang="en-GB" dirty="0"/>
              <a:t>, </a:t>
            </a:r>
            <a:r>
              <a:rPr lang="en-GB" dirty="0" err="1"/>
              <a:t>Syphillis</a:t>
            </a:r>
            <a:endParaRPr lang="en-GB" dirty="0"/>
          </a:p>
          <a:p>
            <a:r>
              <a:rPr lang="en-GB" dirty="0"/>
              <a:t>PML</a:t>
            </a:r>
          </a:p>
          <a:p>
            <a:pPr lvl="1"/>
            <a:r>
              <a:rPr lang="en-GB" dirty="0"/>
              <a:t>Non enhancing, multifocal, sub-cortical white matter changes</a:t>
            </a:r>
          </a:p>
        </p:txBody>
      </p:sp>
    </p:spTree>
    <p:extLst>
      <p:ext uri="{BB962C8B-B14F-4D97-AF65-F5344CB8AC3E}">
        <p14:creationId xmlns:p14="http://schemas.microsoft.com/office/powerpoint/2010/main" val="2461983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71500"/>
            <a:ext cx="6229351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34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304800"/>
            <a:ext cx="6705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1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1950"/>
            <a:ext cx="111061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5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HIV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Chronic, manageable disease</a:t>
            </a:r>
          </a:p>
          <a:p>
            <a:r>
              <a:rPr lang="en-GB" dirty="0"/>
              <a:t>Aging population</a:t>
            </a:r>
          </a:p>
          <a:p>
            <a:r>
              <a:rPr lang="en-GB" dirty="0"/>
              <a:t>Elimination of transmission in UK is an achievable goal</a:t>
            </a:r>
          </a:p>
          <a:p>
            <a:r>
              <a:rPr lang="en-GB" dirty="0"/>
              <a:t>Common diseases may present atypically</a:t>
            </a:r>
          </a:p>
          <a:p>
            <a:r>
              <a:rPr lang="en-GB" dirty="0"/>
              <a:t>Opportunistic infections &amp; malignancies are common &amp; may present simultaneously</a:t>
            </a:r>
          </a:p>
          <a:p>
            <a:r>
              <a:rPr lang="en-GB" dirty="0"/>
              <a:t>Acute medics may be the first to consider HIV in the previously undiagnosed</a:t>
            </a:r>
          </a:p>
          <a:p>
            <a:r>
              <a:rPr lang="en-GB" dirty="0"/>
              <a:t>ART can be toxic. Patients may present to acute medicine with side effects. Be very cautious when prescribing anything to patients on ART.</a:t>
            </a:r>
          </a:p>
        </p:txBody>
      </p:sp>
    </p:spTree>
    <p:extLst>
      <p:ext uri="{BB962C8B-B14F-4D97-AF65-F5344CB8AC3E}">
        <p14:creationId xmlns:p14="http://schemas.microsoft.com/office/powerpoint/2010/main" val="1609992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342" y="0"/>
            <a:ext cx="5949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40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7500"/>
          <a:stretch/>
        </p:blipFill>
        <p:spPr>
          <a:xfrm>
            <a:off x="2715491" y="96982"/>
            <a:ext cx="6068291" cy="65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46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First Line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Cerebral Toxoplasmosis</a:t>
            </a:r>
          </a:p>
          <a:p>
            <a:pPr lvl="1"/>
            <a:r>
              <a:rPr lang="en-GB" dirty="0">
                <a:hlinkClick r:id="rId2"/>
              </a:rPr>
              <a:t>Sulfadiazine</a:t>
            </a:r>
            <a:r>
              <a:rPr lang="en-GB" dirty="0"/>
              <a:t> (1000 mg four times daily among patients &lt;60 kg or 1500 mg four times daily among patients ≥60 kg</a:t>
            </a:r>
          </a:p>
          <a:p>
            <a:pPr lvl="1"/>
            <a:r>
              <a:rPr lang="en-GB" dirty="0" err="1">
                <a:hlinkClick r:id="rId3"/>
              </a:rPr>
              <a:t>Pyrimethamine</a:t>
            </a:r>
            <a:r>
              <a:rPr lang="en-GB" dirty="0"/>
              <a:t> (200 mg loading dose followed by 50 mg daily among patients &lt;60 kg </a:t>
            </a:r>
            <a:r>
              <a:rPr lang="en-GB" b="1" dirty="0"/>
              <a:t>or</a:t>
            </a:r>
            <a:r>
              <a:rPr lang="en-GB" dirty="0"/>
              <a:t> 75 mg daily among patients ≥60 kg).</a:t>
            </a:r>
          </a:p>
          <a:p>
            <a:r>
              <a:rPr lang="en-GB" b="1" dirty="0" err="1"/>
              <a:t>Cryptococcal</a:t>
            </a:r>
            <a:r>
              <a:rPr lang="en-GB" b="1" dirty="0"/>
              <a:t> </a:t>
            </a:r>
            <a:r>
              <a:rPr lang="en-GB" b="1" dirty="0" err="1"/>
              <a:t>Meninitis</a:t>
            </a:r>
            <a:endParaRPr lang="en-GB" b="1" dirty="0"/>
          </a:p>
          <a:p>
            <a:pPr lvl="1"/>
            <a:r>
              <a:rPr lang="en-GB" dirty="0"/>
              <a:t>liposomal amphotericin B (3 to 4 mg/kg intravenously [IV] daily) plus </a:t>
            </a:r>
            <a:r>
              <a:rPr lang="en-GB" dirty="0" err="1"/>
              <a:t>flucytosine</a:t>
            </a:r>
            <a:r>
              <a:rPr lang="en-GB" dirty="0"/>
              <a:t> (100 mg/kg per day orally in four divided doses) for a minimum of two weeks, followed by consolidation therapy with fluconazole at a dose of 400 mg orally once daily for a minimum of eight weeks.</a:t>
            </a:r>
          </a:p>
          <a:p>
            <a:r>
              <a:rPr lang="en-GB" b="1" dirty="0"/>
              <a:t>CNS TB</a:t>
            </a:r>
          </a:p>
          <a:p>
            <a:pPr lvl="1"/>
            <a:r>
              <a:rPr lang="en-GB" dirty="0" err="1"/>
              <a:t>Rifater</a:t>
            </a:r>
            <a:r>
              <a:rPr lang="en-GB" dirty="0"/>
              <a:t> plus </a:t>
            </a:r>
            <a:r>
              <a:rPr lang="en-GB" dirty="0" err="1"/>
              <a:t>Ethambutol</a:t>
            </a:r>
            <a:r>
              <a:rPr lang="en-GB" dirty="0"/>
              <a:t> (</a:t>
            </a:r>
            <a:r>
              <a:rPr lang="en-GB" dirty="0" err="1"/>
              <a:t>Moxifloxacin</a:t>
            </a:r>
            <a:r>
              <a:rPr lang="en-GB" dirty="0"/>
              <a:t> if cant get VA). Plus Prednisolone 60-80mg OD (Dexamethasone if significant </a:t>
            </a:r>
            <a:r>
              <a:rPr lang="en-GB" dirty="0" err="1"/>
              <a:t>odema</a:t>
            </a:r>
            <a:r>
              <a:rPr lang="en-GB" dirty="0"/>
              <a:t> or unable to take oral medication)</a:t>
            </a:r>
          </a:p>
        </p:txBody>
      </p:sp>
    </p:spTree>
    <p:extLst>
      <p:ext uri="{BB962C8B-B14F-4D97-AF65-F5344CB8AC3E}">
        <p14:creationId xmlns:p14="http://schemas.microsoft.com/office/powerpoint/2010/main" val="1083059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Antiretroviral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u="sng" dirty="0"/>
              <a:t>Rash</a:t>
            </a:r>
          </a:p>
          <a:p>
            <a:pPr lvl="1"/>
            <a:r>
              <a:rPr lang="en-GB" b="1" dirty="0" err="1"/>
              <a:t>Abacavir</a:t>
            </a:r>
            <a:r>
              <a:rPr lang="en-GB" dirty="0"/>
              <a:t> hypersensitivity can present as fever and/or maculopapular rash (usually during first 2/12 of treatment). May also present with fever, sore throat, GI upset, Respiratory Symptoms). If strongly suspected </a:t>
            </a:r>
            <a:r>
              <a:rPr lang="en-GB" dirty="0" err="1"/>
              <a:t>Abacavir</a:t>
            </a:r>
            <a:r>
              <a:rPr lang="en-GB" dirty="0"/>
              <a:t> should be stopped (discuss with GU physician). Should be rare as patients should be tested for HLAB5701 pre treatment to predict risk.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NNRTIs (</a:t>
            </a:r>
            <a:r>
              <a:rPr lang="en-GB" b="1" dirty="0" err="1"/>
              <a:t>Efavirenz</a:t>
            </a:r>
            <a:r>
              <a:rPr lang="en-GB" b="1" dirty="0"/>
              <a:t>, </a:t>
            </a:r>
            <a:r>
              <a:rPr lang="en-GB" b="1" dirty="0" err="1"/>
              <a:t>Nevirapine</a:t>
            </a:r>
            <a:r>
              <a:rPr lang="en-GB" dirty="0"/>
              <a:t>) cause a maculopapular rash in ~10%, peaking at 2/52 and often associated with abnormal LFTs. Most patients can ‘push through’ with antihistamines and close monitoring.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Stevens-Johnson and TEN can occur with any ART but are more common with </a:t>
            </a:r>
            <a:r>
              <a:rPr lang="en-GB" b="1" dirty="0" err="1"/>
              <a:t>Nevirapine</a:t>
            </a:r>
            <a:r>
              <a:rPr lang="en-GB" dirty="0"/>
              <a:t> (especially if started at CD4 &gt;250 in women or &gt;400 in men)</a:t>
            </a:r>
          </a:p>
        </p:txBody>
      </p:sp>
    </p:spTree>
    <p:extLst>
      <p:ext uri="{BB962C8B-B14F-4D97-AF65-F5344CB8AC3E}">
        <p14:creationId xmlns:p14="http://schemas.microsoft.com/office/powerpoint/2010/main" val="2364255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Antiretroviral Toxicity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/>
              <a:t>Mitochondrial Toxicity</a:t>
            </a:r>
          </a:p>
          <a:p>
            <a:pPr lvl="1"/>
            <a:r>
              <a:rPr lang="en-GB" dirty="0"/>
              <a:t>Consider in any patient on an NRTI who presents systemically unwell. </a:t>
            </a:r>
            <a:r>
              <a:rPr lang="en-GB" u="sng" dirty="0"/>
              <a:t>Send immediate Lactate and check Amylase</a:t>
            </a:r>
          </a:p>
          <a:p>
            <a:pPr lvl="1"/>
            <a:r>
              <a:rPr lang="en-GB" dirty="0"/>
              <a:t>Caused by unwanted inhibition of mitochondrial DNA by NRTI’s (especially </a:t>
            </a:r>
            <a:r>
              <a:rPr lang="en-GB" b="1" dirty="0" err="1"/>
              <a:t>stavudine</a:t>
            </a:r>
            <a:r>
              <a:rPr lang="en-GB" b="1" dirty="0"/>
              <a:t> &amp; </a:t>
            </a:r>
            <a:r>
              <a:rPr lang="en-GB" b="1" dirty="0" err="1"/>
              <a:t>didanosine</a:t>
            </a:r>
            <a:r>
              <a:rPr lang="en-GB" dirty="0"/>
              <a:t>).  Over months mitochondrial dysfunction can manifest as;</a:t>
            </a:r>
          </a:p>
          <a:p>
            <a:pPr lvl="2"/>
            <a:r>
              <a:rPr lang="en-GB" dirty="0"/>
              <a:t>Lactic acidosis – Lactate often &gt;5.0. Malaise, </a:t>
            </a:r>
            <a:r>
              <a:rPr lang="en-GB" dirty="0" err="1"/>
              <a:t>Abdo</a:t>
            </a:r>
            <a:r>
              <a:rPr lang="en-GB" dirty="0"/>
              <a:t> pain, Metabolic Acidosis, Deranged LFTs</a:t>
            </a:r>
          </a:p>
          <a:p>
            <a:pPr lvl="2"/>
            <a:r>
              <a:rPr lang="en-GB" dirty="0"/>
              <a:t>Pancreatitis</a:t>
            </a:r>
          </a:p>
          <a:p>
            <a:pPr lvl="2"/>
            <a:r>
              <a:rPr lang="en-GB" dirty="0"/>
              <a:t>Myopathy</a:t>
            </a:r>
          </a:p>
          <a:p>
            <a:pPr lvl="2"/>
            <a:r>
              <a:rPr lang="en-GB" dirty="0"/>
              <a:t>Peripheral Neuropathy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50" y="4566881"/>
            <a:ext cx="342900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1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Antiretroviral Toxicity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u="sng" dirty="0"/>
              <a:t>Metabolic Disturbances</a:t>
            </a:r>
          </a:p>
          <a:p>
            <a:pPr lvl="1"/>
            <a:r>
              <a:rPr lang="en-GB" dirty="0"/>
              <a:t>Glucose intolerance – Protease Inhibitors</a:t>
            </a:r>
          </a:p>
          <a:p>
            <a:pPr lvl="1"/>
            <a:r>
              <a:rPr lang="en-GB" dirty="0"/>
              <a:t>GI upset/</a:t>
            </a:r>
            <a:r>
              <a:rPr lang="en-GB" dirty="0" err="1"/>
              <a:t>diarrheoa</a:t>
            </a:r>
            <a:r>
              <a:rPr lang="en-GB" dirty="0"/>
              <a:t> – Protease Inhibitors. Usually resolves after first 4/52</a:t>
            </a:r>
          </a:p>
          <a:p>
            <a:pPr lvl="1"/>
            <a:endParaRPr lang="en-GB" dirty="0"/>
          </a:p>
          <a:p>
            <a:r>
              <a:rPr lang="en-GB" b="1" u="sng" dirty="0" err="1"/>
              <a:t>Heamatological</a:t>
            </a:r>
            <a:r>
              <a:rPr lang="en-GB" b="1" u="sng" dirty="0"/>
              <a:t> Toxicity</a:t>
            </a:r>
          </a:p>
          <a:p>
            <a:pPr lvl="1"/>
            <a:r>
              <a:rPr lang="en-GB" dirty="0"/>
              <a:t>Anaemia/Neutropenia – AZT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b="1" u="sng" dirty="0"/>
              <a:t>Hepatotoxicity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ART (don’t generally discontinue unless &gt;5x upper limit of normal)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Fulminant Hepatitis –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Nevirapine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Hyperbillirubinaemia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Atazanavir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Toxicity</a:t>
            </a:r>
          </a:p>
          <a:p>
            <a:pPr lvl="1"/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Efavirenz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mood swings, depression, sleep disturbance, nightmares.  Often improves after first 4 weeks. Up to 50% will persist to some degree.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2247900"/>
            <a:ext cx="40195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63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Post Exposure Prophylaxis (PEP)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Risk assessment (discuss with physician on call for PEP)</a:t>
            </a:r>
          </a:p>
          <a:p>
            <a:pPr lvl="1"/>
            <a:r>
              <a:rPr lang="en-GB" dirty="0"/>
              <a:t>Risk of HIV Transmission from a </a:t>
            </a:r>
            <a:r>
              <a:rPr lang="en-GB" dirty="0" err="1"/>
              <a:t>needlestick</a:t>
            </a:r>
            <a:r>
              <a:rPr lang="en-GB" dirty="0"/>
              <a:t> is 1 in 300 (&lt;1 in 1000 from a splash injury)</a:t>
            </a:r>
          </a:p>
          <a:p>
            <a:pPr lvl="1"/>
            <a:r>
              <a:rPr lang="en-GB" dirty="0"/>
              <a:t>Risks from sexual contact (estimates)</a:t>
            </a:r>
          </a:p>
          <a:p>
            <a:pPr lvl="2"/>
            <a:r>
              <a:rPr lang="en-GB" dirty="0"/>
              <a:t>Unprotected vaginal sex (m to f or f to m) 1 in 1000</a:t>
            </a:r>
          </a:p>
          <a:p>
            <a:pPr lvl="2"/>
            <a:r>
              <a:rPr lang="en-GB" dirty="0"/>
              <a:t>Unprotected anal sex (risk to </a:t>
            </a:r>
            <a:r>
              <a:rPr lang="en-GB" dirty="0" err="1"/>
              <a:t>insertive</a:t>
            </a:r>
            <a:r>
              <a:rPr lang="en-GB" dirty="0"/>
              <a:t> partner) 1 in 1000</a:t>
            </a:r>
          </a:p>
          <a:p>
            <a:pPr lvl="2"/>
            <a:r>
              <a:rPr lang="en-GB" dirty="0"/>
              <a:t>Unprotected anal sex (risk to receptive partner) up to 1 in 30</a:t>
            </a:r>
          </a:p>
          <a:p>
            <a:pPr lvl="1"/>
            <a:r>
              <a:rPr lang="en-GB" dirty="0"/>
              <a:t>Consider the likelihood of the donor being HIV + (if unknown/cant be tested). </a:t>
            </a:r>
            <a:r>
              <a:rPr lang="en-GB" dirty="0" err="1"/>
              <a:t>E.g</a:t>
            </a:r>
            <a:r>
              <a:rPr lang="en-GB" dirty="0"/>
              <a:t> Risk of an IVDU being + is around 5%, Individuals from certain areas in </a:t>
            </a:r>
            <a:r>
              <a:rPr lang="en-GB" dirty="0" err="1"/>
              <a:t>Subsaharan</a:t>
            </a:r>
            <a:r>
              <a:rPr lang="en-GB" dirty="0"/>
              <a:t> Africa may have a risk as high as 20-50%)</a:t>
            </a:r>
          </a:p>
          <a:p>
            <a:r>
              <a:rPr lang="en-GB" dirty="0"/>
              <a:t>If felt appropriate PEP/PEPSI should be initiated ASAP (always within 72 hrs)</a:t>
            </a:r>
          </a:p>
          <a:p>
            <a:r>
              <a:rPr lang="en-GB" dirty="0"/>
              <a:t>Triple therapy (usually </a:t>
            </a:r>
            <a:r>
              <a:rPr lang="en-GB" dirty="0" err="1"/>
              <a:t>Tenofovir</a:t>
            </a:r>
            <a:r>
              <a:rPr lang="en-GB" dirty="0"/>
              <a:t>, </a:t>
            </a:r>
            <a:r>
              <a:rPr lang="en-GB" dirty="0" err="1"/>
              <a:t>Emtricitabine</a:t>
            </a:r>
            <a:r>
              <a:rPr lang="en-GB" dirty="0"/>
              <a:t> and a Protease Inhibitor)</a:t>
            </a:r>
          </a:p>
          <a:p>
            <a:pPr lvl="1"/>
            <a:r>
              <a:rPr lang="en-GB" dirty="0"/>
              <a:t>Significant side effects</a:t>
            </a:r>
          </a:p>
        </p:txBody>
      </p:sp>
    </p:spTree>
    <p:extLst>
      <p:ext uri="{BB962C8B-B14F-4D97-AF65-F5344CB8AC3E}">
        <p14:creationId xmlns:p14="http://schemas.microsoft.com/office/powerpoint/2010/main" val="413161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PREP (Pre-exposure prophylaxis)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Medication taken by high risk patients to prevent HIV</a:t>
            </a:r>
          </a:p>
          <a:p>
            <a:endParaRPr lang="en-GB" dirty="0"/>
          </a:p>
          <a:p>
            <a:r>
              <a:rPr lang="en-GB" dirty="0"/>
              <a:t>Most commonly </a:t>
            </a:r>
            <a:r>
              <a:rPr lang="en-GB" dirty="0" err="1"/>
              <a:t>Truvada</a:t>
            </a:r>
            <a:endParaRPr lang="en-GB" dirty="0"/>
          </a:p>
          <a:p>
            <a:endParaRPr lang="en-GB" dirty="0"/>
          </a:p>
          <a:p>
            <a:r>
              <a:rPr lang="en-GB" dirty="0"/>
              <a:t>Highly effective for preventing HIV.</a:t>
            </a:r>
          </a:p>
          <a:p>
            <a:pPr lvl="1"/>
            <a:r>
              <a:rPr lang="en-GB" dirty="0"/>
              <a:t>•	Reduces the risk of getting HIV from sex by about 99% when taken as prescribed.</a:t>
            </a:r>
          </a:p>
          <a:p>
            <a:pPr lvl="1"/>
            <a:r>
              <a:rPr lang="en-GB" dirty="0"/>
              <a:t>•Less information about how effective </a:t>
            </a:r>
            <a:r>
              <a:rPr lang="en-GB" dirty="0" err="1"/>
              <a:t>PrEP</a:t>
            </a:r>
            <a:r>
              <a:rPr lang="en-GB" dirty="0"/>
              <a:t> is among people who inject drugs - reduces the risk of getting HIV by at least 74% 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•</a:t>
            </a:r>
            <a:r>
              <a:rPr lang="en-GB" dirty="0" err="1"/>
              <a:t>PrEP</a:t>
            </a:r>
            <a:r>
              <a:rPr lang="en-GB" dirty="0"/>
              <a:t> reaches maximum protection from HIV for receptive anal sex at about 7 days of daily use.</a:t>
            </a:r>
          </a:p>
          <a:p>
            <a:pPr lvl="1"/>
            <a:r>
              <a:rPr lang="en-GB" dirty="0"/>
              <a:t>•For receptive vaginal sex and injection drug use, </a:t>
            </a:r>
            <a:r>
              <a:rPr lang="en-GB" dirty="0" err="1"/>
              <a:t>PrEP</a:t>
            </a:r>
            <a:r>
              <a:rPr lang="en-GB" dirty="0"/>
              <a:t> reaches maximum protection at about 21 days of daily use.</a:t>
            </a:r>
          </a:p>
          <a:p>
            <a:pPr lvl="1"/>
            <a:r>
              <a:rPr lang="en-GB" dirty="0"/>
              <a:t>•No data are available for </a:t>
            </a:r>
            <a:r>
              <a:rPr lang="en-GB" dirty="0" err="1"/>
              <a:t>insertive</a:t>
            </a:r>
            <a:r>
              <a:rPr lang="en-GB" dirty="0"/>
              <a:t> anal sex (topping) or </a:t>
            </a:r>
            <a:r>
              <a:rPr lang="en-GB" dirty="0" err="1"/>
              <a:t>insertive</a:t>
            </a:r>
            <a:r>
              <a:rPr lang="en-GB" dirty="0"/>
              <a:t> vaginal sex.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531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Chronic manageable condition</a:t>
            </a:r>
          </a:p>
          <a:p>
            <a:r>
              <a:rPr lang="en-GB" dirty="0"/>
              <a:t>Patients will present acutely with both primary infection and complications of chronic infection.</a:t>
            </a:r>
          </a:p>
          <a:p>
            <a:r>
              <a:rPr lang="en-GB" b="1" dirty="0"/>
              <a:t>You wont find it if you don’t look for it!!</a:t>
            </a:r>
          </a:p>
          <a:p>
            <a:r>
              <a:rPr lang="en-GB" dirty="0"/>
              <a:t>Management is often best guided by a knowledge or estimate of the patients CD4.</a:t>
            </a:r>
          </a:p>
          <a:p>
            <a:r>
              <a:rPr lang="en-GB" dirty="0"/>
              <a:t>ART has significant side effects, toxicities and interactions.</a:t>
            </a:r>
          </a:p>
          <a:p>
            <a:r>
              <a:rPr lang="en-GB" dirty="0"/>
              <a:t>ART should always be continued in in-patients.  If this isn’t possible this should always be discussed (urgently) with the GU/ID on call.  </a:t>
            </a:r>
          </a:p>
          <a:p>
            <a:r>
              <a:rPr lang="en-GB" dirty="0"/>
              <a:t>Changes in ART should always be discussed with GU Physician on call.</a:t>
            </a:r>
          </a:p>
        </p:txBody>
      </p:sp>
    </p:spTree>
    <p:extLst>
      <p:ext uri="{BB962C8B-B14F-4D97-AF65-F5344CB8AC3E}">
        <p14:creationId xmlns:p14="http://schemas.microsoft.com/office/powerpoint/2010/main" val="22397746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0892" y="1399674"/>
            <a:ext cx="8825658" cy="3329581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The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9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90800" y="166254"/>
            <a:ext cx="7827818" cy="6248400"/>
          </a:xfrm>
        </p:spPr>
      </p:pic>
    </p:spTree>
    <p:extLst>
      <p:ext uri="{BB962C8B-B14F-4D97-AF65-F5344CB8AC3E}">
        <p14:creationId xmlns:p14="http://schemas.microsoft.com/office/powerpoint/2010/main" val="369650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72" y="628650"/>
            <a:ext cx="10058400" cy="59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2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" y="685800"/>
            <a:ext cx="104915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Primary HIV infection (PHI)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PHI (HIV seroconversion illness)</a:t>
            </a:r>
          </a:p>
          <a:p>
            <a:pPr lvl="1"/>
            <a:r>
              <a:rPr lang="en-GB" dirty="0"/>
              <a:t>50-70% of HIV infected individuals experience symptoms</a:t>
            </a:r>
          </a:p>
          <a:p>
            <a:pPr lvl="1"/>
            <a:r>
              <a:rPr lang="en-GB" dirty="0"/>
              <a:t>Typically within 2-4/52 of exposure but can be up to 3/12</a:t>
            </a:r>
          </a:p>
          <a:p>
            <a:endParaRPr lang="en-GB" dirty="0"/>
          </a:p>
          <a:p>
            <a:r>
              <a:rPr lang="en-GB" dirty="0"/>
              <a:t>Flu like illness (fever, myalgia, headache, LN, retro-orbital pain)</a:t>
            </a:r>
          </a:p>
          <a:p>
            <a:r>
              <a:rPr lang="en-GB" dirty="0" err="1"/>
              <a:t>Maculo</a:t>
            </a:r>
            <a:r>
              <a:rPr lang="en-GB" dirty="0"/>
              <a:t>-popular rash (similar to secondary syphilis)</a:t>
            </a:r>
          </a:p>
          <a:p>
            <a:r>
              <a:rPr lang="en-GB" dirty="0"/>
              <a:t>Oral/Pharyngeal ulceration or thrush</a:t>
            </a:r>
          </a:p>
          <a:p>
            <a:r>
              <a:rPr lang="en-GB" dirty="0"/>
              <a:t>Genital ulceration or thrush</a:t>
            </a:r>
          </a:p>
          <a:p>
            <a:r>
              <a:rPr lang="en-GB" dirty="0"/>
              <a:t>GI Upset</a:t>
            </a:r>
          </a:p>
          <a:p>
            <a:r>
              <a:rPr lang="en-GB" dirty="0"/>
              <a:t>Splenomegaly (can be tender) – mimics EBV/CMV</a:t>
            </a:r>
          </a:p>
        </p:txBody>
      </p:sp>
    </p:spTree>
    <p:extLst>
      <p:ext uri="{BB962C8B-B14F-4D97-AF65-F5344CB8AC3E}">
        <p14:creationId xmlns:p14="http://schemas.microsoft.com/office/powerpoint/2010/main" val="291031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262218"/>
            <a:ext cx="6134100" cy="4709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025" y="2617134"/>
            <a:ext cx="46672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5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1153</TotalTime>
  <Words>2418</Words>
  <Application>Microsoft Office PowerPoint</Application>
  <PresentationFormat>Widescreen</PresentationFormat>
  <Paragraphs>282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Century Gothic</vt:lpstr>
      <vt:lpstr>Wingdings 3</vt:lpstr>
      <vt:lpstr>Ion</vt:lpstr>
      <vt:lpstr>HIV for Acute Physicians</vt:lpstr>
      <vt:lpstr>PowerPoint Presentation</vt:lpstr>
      <vt:lpstr>What is HIV?</vt:lpstr>
      <vt:lpstr>HIV</vt:lpstr>
      <vt:lpstr>PowerPoint Presentation</vt:lpstr>
      <vt:lpstr>PowerPoint Presentation</vt:lpstr>
      <vt:lpstr>PowerPoint Presentation</vt:lpstr>
      <vt:lpstr>Primary HIV infection (PHI)</vt:lpstr>
      <vt:lpstr>PowerPoint Presentation</vt:lpstr>
      <vt:lpstr>PowerPoint Presentation</vt:lpstr>
      <vt:lpstr>PHI - Investigations</vt:lpstr>
      <vt:lpstr>HIV Testing</vt:lpstr>
      <vt:lpstr>Who to test?</vt:lpstr>
      <vt:lpstr>PowerPoint Presentation</vt:lpstr>
      <vt:lpstr>HIV indicator conditions  where HIV test is recommended, defined by having an undiagnosed HIV prevalence of  at least 1 per 1000  </vt:lpstr>
      <vt:lpstr>Overcoming barriers to testing</vt:lpstr>
      <vt:lpstr>Testing without consent</vt:lpstr>
      <vt:lpstr>Remember…..</vt:lpstr>
      <vt:lpstr>Presentations to Acute Medicine</vt:lpstr>
      <vt:lpstr>Approach to Fever in known/suspected HIV + patient</vt:lpstr>
      <vt:lpstr>Fever</vt:lpstr>
      <vt:lpstr>Fever &amp; CD4 &lt;200</vt:lpstr>
      <vt:lpstr>Fever</vt:lpstr>
      <vt:lpstr>Immune Reconstitution Syndrome (IRIS)</vt:lpstr>
      <vt:lpstr>Approach to Respiratory Presentations</vt:lpstr>
      <vt:lpstr>PowerPoint Presentation</vt:lpstr>
      <vt:lpstr>PCP</vt:lpstr>
      <vt:lpstr>PowerPoint Presentation</vt:lpstr>
      <vt:lpstr>PowerPoint Presentation</vt:lpstr>
      <vt:lpstr>PowerPoint Presentation</vt:lpstr>
      <vt:lpstr>PowerPoint Presentation</vt:lpstr>
      <vt:lpstr>Approach to Acute Neurological Presentations</vt:lpstr>
      <vt:lpstr>Acute Neurology….</vt:lpstr>
      <vt:lpstr>PowerPoint Presentation</vt:lpstr>
      <vt:lpstr>Acute neurology – extra investigations</vt:lpstr>
      <vt:lpstr>Imaging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Line Treatments</vt:lpstr>
      <vt:lpstr>Antiretroviral Toxicity</vt:lpstr>
      <vt:lpstr>Antiretroviral Toxicity</vt:lpstr>
      <vt:lpstr>Antiretroviral Toxicity</vt:lpstr>
      <vt:lpstr>Post Exposure Prophylaxis (PEP)</vt:lpstr>
      <vt:lpstr>PREP (Pre-exposure prophylaxis)</vt:lpstr>
      <vt:lpstr>Summary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for Acute Physicians</dc:title>
  <dc:creator>Kevin McGinnity</dc:creator>
  <cp:lastModifiedBy>Tom Heaps</cp:lastModifiedBy>
  <cp:revision>49</cp:revision>
  <dcterms:created xsi:type="dcterms:W3CDTF">2016-08-21T13:45:17Z</dcterms:created>
  <dcterms:modified xsi:type="dcterms:W3CDTF">2020-11-26T17:58:00Z</dcterms:modified>
</cp:coreProperties>
</file>