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60" r:id="rId6"/>
    <p:sldId id="259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79" r:id="rId15"/>
    <p:sldId id="280" r:id="rId16"/>
    <p:sldId id="268" r:id="rId17"/>
    <p:sldId id="282" r:id="rId18"/>
    <p:sldId id="269" r:id="rId19"/>
    <p:sldId id="281" r:id="rId20"/>
    <p:sldId id="270" r:id="rId21"/>
    <p:sldId id="271" r:id="rId22"/>
    <p:sldId id="283" r:id="rId23"/>
    <p:sldId id="275" r:id="rId24"/>
    <p:sldId id="272" r:id="rId25"/>
    <p:sldId id="27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90" d="100"/>
          <a:sy n="90" d="100"/>
        </p:scale>
        <p:origin x="-1656" y="-5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 smtClean="0"/>
              <a:t>Prevalence of dizziness in the elderly population </a:t>
            </a:r>
            <a:endParaRPr lang="en-GB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29953967278276"/>
          <c:y val="0.13760949803149605"/>
          <c:w val="0.71632237044950642"/>
          <c:h val="0.716431840551181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65-74 years</c:v>
                </c:pt>
                <c:pt idx="1">
                  <c:v>75-84 years</c:v>
                </c:pt>
                <c:pt idx="2">
                  <c:v>85+ years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3.66</c:v>
                </c:pt>
                <c:pt idx="1">
                  <c:v>5.27</c:v>
                </c:pt>
                <c:pt idx="2">
                  <c:v>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D9-4647-B4A0-2CB2658F3B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x"/>
            <c:size val="8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65-74 years</c:v>
                </c:pt>
                <c:pt idx="1">
                  <c:v>75-84 years</c:v>
                </c:pt>
                <c:pt idx="2">
                  <c:v>85+ years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5.08</c:v>
                </c:pt>
                <c:pt idx="1">
                  <c:v>6.53</c:v>
                </c:pt>
                <c:pt idx="2">
                  <c:v>6.63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D9-4647-B4A0-2CB2658F3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61760"/>
        <c:axId val="47863296"/>
      </c:lineChart>
      <c:catAx>
        <c:axId val="4786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63296"/>
        <c:crosses val="autoZero"/>
        <c:auto val="1"/>
        <c:lblAlgn val="ctr"/>
        <c:lblOffset val="100"/>
        <c:noMultiLvlLbl val="0"/>
      </c:catAx>
      <c:valAx>
        <c:axId val="4786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 smtClean="0"/>
                  <a:t>Prevalence (%)</a:t>
                </a:r>
                <a:endParaRPr lang="en-GB" sz="1800" dirty="0"/>
              </a:p>
            </c:rich>
          </c:tx>
          <c:layout>
            <c:manualLayout>
              <c:xMode val="edge"/>
              <c:yMode val="edge"/>
              <c:x val="2.3382128542054938E-2"/>
              <c:y val="0.326395669291338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6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26232-84D4-4F5D-BE6B-E38AF9A2EEF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04A4C5-C8D4-409D-9D83-88AC0E030A3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dirty="0" smtClean="0"/>
            <a:t>Failure of central compensation</a:t>
          </a:r>
          <a:endParaRPr lang="en-GB" sz="1800" dirty="0"/>
        </a:p>
      </dgm:t>
    </dgm:pt>
    <dgm:pt modelId="{D7DF5A47-3334-479E-9FEB-8F2501AB1FF7}" type="parTrans" cxnId="{705DEB98-7C0D-4A57-990D-B08BBE9755C9}">
      <dgm:prSet/>
      <dgm:spPr/>
      <dgm:t>
        <a:bodyPr/>
        <a:lstStyle/>
        <a:p>
          <a:endParaRPr lang="en-GB" sz="2400"/>
        </a:p>
      </dgm:t>
    </dgm:pt>
    <dgm:pt modelId="{8BEB94C3-FA40-447D-B0C7-BAB66F5C686B}" type="sibTrans" cxnId="{705DEB98-7C0D-4A57-990D-B08BBE9755C9}">
      <dgm:prSet/>
      <dgm:spPr/>
      <dgm:t>
        <a:bodyPr/>
        <a:lstStyle/>
        <a:p>
          <a:endParaRPr lang="en-GB" sz="2400"/>
        </a:p>
      </dgm:t>
    </dgm:pt>
    <dgm:pt modelId="{50C65C0A-2CF3-458F-8E93-7FEA65AB4B63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600" dirty="0" smtClean="0"/>
            <a:t>Vestibular sedatives</a:t>
          </a:r>
          <a:endParaRPr lang="en-GB" sz="1600" dirty="0"/>
        </a:p>
      </dgm:t>
    </dgm:pt>
    <dgm:pt modelId="{9772E5A7-CD10-41AF-A35B-CE39BDBB2CF2}" type="parTrans" cxnId="{36B52314-589A-40AA-B3EE-EC3D99314826}">
      <dgm:prSet/>
      <dgm:spPr/>
      <dgm:t>
        <a:bodyPr/>
        <a:lstStyle/>
        <a:p>
          <a:endParaRPr lang="en-GB" sz="2400"/>
        </a:p>
      </dgm:t>
    </dgm:pt>
    <dgm:pt modelId="{265AF53A-93BE-4CC1-9DA0-F6CD1703B7CC}" type="sibTrans" cxnId="{36B52314-589A-40AA-B3EE-EC3D99314826}">
      <dgm:prSet/>
      <dgm:spPr>
        <a:solidFill>
          <a:schemeClr val="accent2"/>
        </a:solidFill>
      </dgm:spPr>
      <dgm:t>
        <a:bodyPr/>
        <a:lstStyle/>
        <a:p>
          <a:endParaRPr lang="en-GB" sz="2400"/>
        </a:p>
      </dgm:t>
    </dgm:pt>
    <dgm:pt modelId="{D56A1009-E7EA-47D3-9A38-EAE7D3549038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600" dirty="0" smtClean="0"/>
            <a:t>Abnormal posturing</a:t>
          </a:r>
          <a:endParaRPr lang="en-GB" sz="1600" dirty="0"/>
        </a:p>
      </dgm:t>
    </dgm:pt>
    <dgm:pt modelId="{F8980079-5719-4133-9460-6AC50D6616DA}" type="parTrans" cxnId="{B11DCE6F-C438-48FF-8711-D58DEF3554D8}">
      <dgm:prSet/>
      <dgm:spPr/>
      <dgm:t>
        <a:bodyPr/>
        <a:lstStyle/>
        <a:p>
          <a:endParaRPr lang="en-GB" sz="2400"/>
        </a:p>
      </dgm:t>
    </dgm:pt>
    <dgm:pt modelId="{D6B0DA19-2465-4DE2-9BBD-B9C1BF64301D}" type="sibTrans" cxnId="{B11DCE6F-C438-48FF-8711-D58DEF3554D8}">
      <dgm:prSet/>
      <dgm:spPr>
        <a:solidFill>
          <a:schemeClr val="accent2"/>
        </a:solidFill>
      </dgm:spPr>
      <dgm:t>
        <a:bodyPr/>
        <a:lstStyle/>
        <a:p>
          <a:endParaRPr lang="en-GB" sz="2400"/>
        </a:p>
      </dgm:t>
    </dgm:pt>
    <dgm:pt modelId="{6A36F5C8-00D1-4924-8C07-D4A79589A8F3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600" dirty="0" smtClean="0"/>
            <a:t>Visual impairment</a:t>
          </a:r>
          <a:endParaRPr lang="en-GB" sz="1600" dirty="0"/>
        </a:p>
      </dgm:t>
    </dgm:pt>
    <dgm:pt modelId="{9B7AC7D2-38A8-4C32-9C33-AA9E99E365AB}" type="parTrans" cxnId="{7C73E1E6-3A08-4C76-96D0-12A06BC130E4}">
      <dgm:prSet/>
      <dgm:spPr/>
      <dgm:t>
        <a:bodyPr/>
        <a:lstStyle/>
        <a:p>
          <a:endParaRPr lang="en-GB" sz="2400"/>
        </a:p>
      </dgm:t>
    </dgm:pt>
    <dgm:pt modelId="{DA961238-9256-4478-8FC8-CD18100F43A4}" type="sibTrans" cxnId="{7C73E1E6-3A08-4C76-96D0-12A06BC130E4}">
      <dgm:prSet/>
      <dgm:spPr>
        <a:solidFill>
          <a:schemeClr val="accent2"/>
        </a:solidFill>
      </dgm:spPr>
      <dgm:t>
        <a:bodyPr/>
        <a:lstStyle/>
        <a:p>
          <a:endParaRPr lang="en-GB" sz="2400"/>
        </a:p>
      </dgm:t>
    </dgm:pt>
    <dgm:pt modelId="{EF55A820-F38A-4169-8F0F-02AA62833F62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600" dirty="0" smtClean="0"/>
            <a:t>Poly-pharmacy</a:t>
          </a:r>
          <a:endParaRPr lang="en-GB" sz="1600" dirty="0"/>
        </a:p>
      </dgm:t>
    </dgm:pt>
    <dgm:pt modelId="{5C29AA22-6EE4-45E9-94FB-44C045280258}" type="parTrans" cxnId="{921B86B5-854E-47A8-9C90-7394D1990AB0}">
      <dgm:prSet/>
      <dgm:spPr/>
      <dgm:t>
        <a:bodyPr/>
        <a:lstStyle/>
        <a:p>
          <a:endParaRPr lang="en-GB" sz="2400"/>
        </a:p>
      </dgm:t>
    </dgm:pt>
    <dgm:pt modelId="{9C782B3F-D074-4DF2-B38E-6D1A1BA47463}" type="sibTrans" cxnId="{921B86B5-854E-47A8-9C90-7394D1990AB0}">
      <dgm:prSet/>
      <dgm:spPr>
        <a:solidFill>
          <a:schemeClr val="accent2"/>
        </a:solidFill>
      </dgm:spPr>
      <dgm:t>
        <a:bodyPr/>
        <a:lstStyle/>
        <a:p>
          <a:endParaRPr lang="en-GB" sz="2400"/>
        </a:p>
      </dgm:t>
    </dgm:pt>
    <dgm:pt modelId="{9FCB3B16-79E5-4E8A-9701-578C069F3781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600" dirty="0" smtClean="0"/>
            <a:t>Restriction of activity</a:t>
          </a:r>
          <a:endParaRPr lang="en-GB" sz="1600" dirty="0"/>
        </a:p>
      </dgm:t>
    </dgm:pt>
    <dgm:pt modelId="{55F1D54E-366A-4BA3-AF2B-251F4A00B552}" type="parTrans" cxnId="{A19D6094-DB25-4578-AC49-DED741950EC7}">
      <dgm:prSet/>
      <dgm:spPr/>
      <dgm:t>
        <a:bodyPr/>
        <a:lstStyle/>
        <a:p>
          <a:endParaRPr lang="en-GB" sz="2400"/>
        </a:p>
      </dgm:t>
    </dgm:pt>
    <dgm:pt modelId="{8B0645C4-362B-4EBD-9F72-E4C20AB0C5B6}" type="sibTrans" cxnId="{A19D6094-DB25-4578-AC49-DED741950EC7}">
      <dgm:prSet/>
      <dgm:spPr>
        <a:solidFill>
          <a:schemeClr val="accent2"/>
        </a:solidFill>
      </dgm:spPr>
      <dgm:t>
        <a:bodyPr/>
        <a:lstStyle/>
        <a:p>
          <a:endParaRPr lang="en-GB" sz="2400"/>
        </a:p>
      </dgm:t>
    </dgm:pt>
    <dgm:pt modelId="{F2B0920C-ACF8-4893-B582-4921D25FAD42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600" dirty="0" smtClean="0"/>
            <a:t>Peripheral neuropathy</a:t>
          </a:r>
          <a:endParaRPr lang="en-GB" sz="1600" dirty="0"/>
        </a:p>
      </dgm:t>
    </dgm:pt>
    <dgm:pt modelId="{266EA660-141C-47B5-A280-3FBAFDC62205}" type="parTrans" cxnId="{9F6FFE3A-6A64-4DD7-9542-0B6440940A2B}">
      <dgm:prSet/>
      <dgm:spPr/>
      <dgm:t>
        <a:bodyPr/>
        <a:lstStyle/>
        <a:p>
          <a:endParaRPr lang="en-GB" sz="2400"/>
        </a:p>
      </dgm:t>
    </dgm:pt>
    <dgm:pt modelId="{3530555A-E1AF-4738-9ADE-24733F1E7D26}" type="sibTrans" cxnId="{9F6FFE3A-6A64-4DD7-9542-0B6440940A2B}">
      <dgm:prSet/>
      <dgm:spPr>
        <a:solidFill>
          <a:schemeClr val="accent2"/>
        </a:solidFill>
      </dgm:spPr>
      <dgm:t>
        <a:bodyPr/>
        <a:lstStyle/>
        <a:p>
          <a:endParaRPr lang="en-GB" sz="2400"/>
        </a:p>
      </dgm:t>
    </dgm:pt>
    <dgm:pt modelId="{1307A5F2-DC51-4698-A0AB-675A02BC93C0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600" dirty="0" smtClean="0"/>
            <a:t>Anxiety and fear</a:t>
          </a:r>
          <a:endParaRPr lang="en-GB" sz="1600" dirty="0"/>
        </a:p>
      </dgm:t>
    </dgm:pt>
    <dgm:pt modelId="{B5F85643-2809-4F39-AFAA-4B8C826E1663}" type="parTrans" cxnId="{8E51B004-F1A6-412B-BBD5-BCBF6AC2B45A}">
      <dgm:prSet/>
      <dgm:spPr/>
      <dgm:t>
        <a:bodyPr/>
        <a:lstStyle/>
        <a:p>
          <a:endParaRPr lang="en-GB" sz="2400"/>
        </a:p>
      </dgm:t>
    </dgm:pt>
    <dgm:pt modelId="{BBC437B5-5E7A-4DF2-85F9-8166DC44587E}" type="sibTrans" cxnId="{8E51B004-F1A6-412B-BBD5-BCBF6AC2B45A}">
      <dgm:prSet/>
      <dgm:spPr>
        <a:solidFill>
          <a:schemeClr val="accent2"/>
        </a:solidFill>
      </dgm:spPr>
      <dgm:t>
        <a:bodyPr/>
        <a:lstStyle/>
        <a:p>
          <a:endParaRPr lang="en-GB" sz="2400"/>
        </a:p>
      </dgm:t>
    </dgm:pt>
    <dgm:pt modelId="{5FDB53F4-33B0-4016-9F1A-709E24EA4BC1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600" dirty="0" smtClean="0"/>
            <a:t>Cognitive Impairment</a:t>
          </a:r>
          <a:endParaRPr lang="en-GB" sz="1600" dirty="0"/>
        </a:p>
      </dgm:t>
    </dgm:pt>
    <dgm:pt modelId="{49F89ACF-FB27-479A-9B16-841FEBE2B445}" type="parTrans" cxnId="{3BBF5749-8082-4C0D-8117-772EE22313CD}">
      <dgm:prSet/>
      <dgm:spPr/>
      <dgm:t>
        <a:bodyPr/>
        <a:lstStyle/>
        <a:p>
          <a:endParaRPr lang="en-GB"/>
        </a:p>
      </dgm:t>
    </dgm:pt>
    <dgm:pt modelId="{FEF2A0F9-CD9D-4A40-8667-F2333570300D}" type="sibTrans" cxnId="{3BBF5749-8082-4C0D-8117-772EE22313CD}">
      <dgm:prSet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50D2AD47-3258-4490-B4D1-4F0998CDFFD5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600" dirty="0" smtClean="0"/>
            <a:t>Cerebral Pathology</a:t>
          </a:r>
          <a:endParaRPr lang="en-GB" sz="1600" dirty="0"/>
        </a:p>
      </dgm:t>
    </dgm:pt>
    <dgm:pt modelId="{055ED42F-0FF4-4745-85BF-BD3D9236BDE4}" type="parTrans" cxnId="{766F96DC-AF18-4A31-B44D-3045F489811D}">
      <dgm:prSet/>
      <dgm:spPr/>
      <dgm:t>
        <a:bodyPr/>
        <a:lstStyle/>
        <a:p>
          <a:endParaRPr lang="en-GB"/>
        </a:p>
      </dgm:t>
    </dgm:pt>
    <dgm:pt modelId="{6FBFAC8C-AA5D-4583-958F-AF49215C53A9}" type="sibTrans" cxnId="{766F96DC-AF18-4A31-B44D-3045F489811D}">
      <dgm:prSet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387CFE6A-928E-4F85-8F74-4197783EFAC0}" type="pres">
      <dgm:prSet presAssocID="{C6A26232-84D4-4F5D-BE6B-E38AF9A2EE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C60874-D2EA-4C7B-B2DA-A72F4C6BD80B}" type="pres">
      <dgm:prSet presAssocID="{0504A4C5-C8D4-409D-9D83-88AC0E030A3E}" presName="centerShape" presStyleLbl="node0" presStyleIdx="0" presStyleCnt="1" custScaleX="131357" custScaleY="131357"/>
      <dgm:spPr/>
      <dgm:t>
        <a:bodyPr/>
        <a:lstStyle/>
        <a:p>
          <a:endParaRPr lang="en-GB"/>
        </a:p>
      </dgm:t>
    </dgm:pt>
    <dgm:pt modelId="{7354B60D-62F2-427C-BDEE-B930B517A4F8}" type="pres">
      <dgm:prSet presAssocID="{50C65C0A-2CF3-458F-8E93-7FEA65AB4B63}" presName="node" presStyleLbl="node1" presStyleIdx="0" presStyleCnt="9" custScaleX="134720" custScaleY="134720" custRadScaleRad="980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C0963E-B247-4330-92A0-D8F67123A8A1}" type="pres">
      <dgm:prSet presAssocID="{50C65C0A-2CF3-458F-8E93-7FEA65AB4B63}" presName="dummy" presStyleCnt="0"/>
      <dgm:spPr/>
    </dgm:pt>
    <dgm:pt modelId="{11ABEA9C-4F13-41A4-93C1-FACF465F4093}" type="pres">
      <dgm:prSet presAssocID="{265AF53A-93BE-4CC1-9DA0-F6CD1703B7CC}" presName="sibTrans" presStyleLbl="sibTrans2D1" presStyleIdx="0" presStyleCnt="9"/>
      <dgm:spPr/>
      <dgm:t>
        <a:bodyPr/>
        <a:lstStyle/>
        <a:p>
          <a:endParaRPr lang="en-GB"/>
        </a:p>
      </dgm:t>
    </dgm:pt>
    <dgm:pt modelId="{69167A8B-AA5A-4BF9-9141-374559A688A0}" type="pres">
      <dgm:prSet presAssocID="{9FCB3B16-79E5-4E8A-9701-578C069F3781}" presName="node" presStyleLbl="node1" presStyleIdx="1" presStyleCnt="9" custScaleX="134720" custScaleY="134720" custRadScaleRad="98536" custRadScaleInc="53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89C1D7-4400-4EB8-8F0F-24EF6890B35D}" type="pres">
      <dgm:prSet presAssocID="{9FCB3B16-79E5-4E8A-9701-578C069F3781}" presName="dummy" presStyleCnt="0"/>
      <dgm:spPr/>
    </dgm:pt>
    <dgm:pt modelId="{6C206340-4FFF-4400-BC33-93243270EF26}" type="pres">
      <dgm:prSet presAssocID="{8B0645C4-362B-4EBD-9F72-E4C20AB0C5B6}" presName="sibTrans" presStyleLbl="sibTrans2D1" presStyleIdx="1" presStyleCnt="9"/>
      <dgm:spPr/>
      <dgm:t>
        <a:bodyPr/>
        <a:lstStyle/>
        <a:p>
          <a:endParaRPr lang="en-GB"/>
        </a:p>
      </dgm:t>
    </dgm:pt>
    <dgm:pt modelId="{53D11719-7046-4271-ADD6-745085E9A332}" type="pres">
      <dgm:prSet presAssocID="{F2B0920C-ACF8-4893-B582-4921D25FAD42}" presName="node" presStyleLbl="node1" presStyleIdx="2" presStyleCnt="9" custScaleX="134720" custScaleY="134720" custRadScaleRad="99684" custRadScaleInc="81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F81FFC-5522-4E92-A62E-9E8DA4BB55C2}" type="pres">
      <dgm:prSet presAssocID="{F2B0920C-ACF8-4893-B582-4921D25FAD42}" presName="dummy" presStyleCnt="0"/>
      <dgm:spPr/>
    </dgm:pt>
    <dgm:pt modelId="{4B70138F-E197-469C-B983-4C57038753C9}" type="pres">
      <dgm:prSet presAssocID="{3530555A-E1AF-4738-9ADE-24733F1E7D26}" presName="sibTrans" presStyleLbl="sibTrans2D1" presStyleIdx="2" presStyleCnt="9"/>
      <dgm:spPr/>
      <dgm:t>
        <a:bodyPr/>
        <a:lstStyle/>
        <a:p>
          <a:endParaRPr lang="en-GB"/>
        </a:p>
      </dgm:t>
    </dgm:pt>
    <dgm:pt modelId="{A6024B31-EA51-405D-A6A3-E324F24CE887}" type="pres">
      <dgm:prSet presAssocID="{1307A5F2-DC51-4698-A0AB-675A02BC93C0}" presName="node" presStyleLbl="node1" presStyleIdx="3" presStyleCnt="9" custScaleX="134720" custScaleY="134720" custRadScaleRad="100974" custRadScaleInc="70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280F05-7749-4CDE-A773-9DE2D7175D83}" type="pres">
      <dgm:prSet presAssocID="{1307A5F2-DC51-4698-A0AB-675A02BC93C0}" presName="dummy" presStyleCnt="0"/>
      <dgm:spPr/>
    </dgm:pt>
    <dgm:pt modelId="{3B8564A4-AEC6-4306-A93F-4A88686CC758}" type="pres">
      <dgm:prSet presAssocID="{BBC437B5-5E7A-4DF2-85F9-8166DC44587E}" presName="sibTrans" presStyleLbl="sibTrans2D1" presStyleIdx="3" presStyleCnt="9"/>
      <dgm:spPr/>
      <dgm:t>
        <a:bodyPr/>
        <a:lstStyle/>
        <a:p>
          <a:endParaRPr lang="en-GB"/>
        </a:p>
      </dgm:t>
    </dgm:pt>
    <dgm:pt modelId="{F38705FE-AD3D-4965-942D-1E1615E1B750}" type="pres">
      <dgm:prSet presAssocID="{D56A1009-E7EA-47D3-9A38-EAE7D3549038}" presName="node" presStyleLbl="node1" presStyleIdx="4" presStyleCnt="9" custScaleX="134720" custScaleY="1347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4B2E48-CC41-4E77-91B2-A9D8E2A8E53D}" type="pres">
      <dgm:prSet presAssocID="{D56A1009-E7EA-47D3-9A38-EAE7D3549038}" presName="dummy" presStyleCnt="0"/>
      <dgm:spPr/>
    </dgm:pt>
    <dgm:pt modelId="{A8D6C92E-E6B4-49C0-8222-80679782BC48}" type="pres">
      <dgm:prSet presAssocID="{D6B0DA19-2465-4DE2-9BBD-B9C1BF64301D}" presName="sibTrans" presStyleLbl="sibTrans2D1" presStyleIdx="4" presStyleCnt="9"/>
      <dgm:spPr/>
      <dgm:t>
        <a:bodyPr/>
        <a:lstStyle/>
        <a:p>
          <a:endParaRPr lang="en-GB"/>
        </a:p>
      </dgm:t>
    </dgm:pt>
    <dgm:pt modelId="{95CE7E6A-77B8-4F65-A641-ECBE751240B0}" type="pres">
      <dgm:prSet presAssocID="{6A36F5C8-00D1-4924-8C07-D4A79589A8F3}" presName="node" presStyleLbl="node1" presStyleIdx="5" presStyleCnt="9" custScaleX="134720" custScaleY="1347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A03DD3-F2A5-4DB9-A7AC-0505E370044A}" type="pres">
      <dgm:prSet presAssocID="{6A36F5C8-00D1-4924-8C07-D4A79589A8F3}" presName="dummy" presStyleCnt="0"/>
      <dgm:spPr/>
    </dgm:pt>
    <dgm:pt modelId="{570E6309-FF2E-4C1D-BD88-5C55C845B8D2}" type="pres">
      <dgm:prSet presAssocID="{DA961238-9256-4478-8FC8-CD18100F43A4}" presName="sibTrans" presStyleLbl="sibTrans2D1" presStyleIdx="5" presStyleCnt="9"/>
      <dgm:spPr/>
      <dgm:t>
        <a:bodyPr/>
        <a:lstStyle/>
        <a:p>
          <a:endParaRPr lang="en-GB"/>
        </a:p>
      </dgm:t>
    </dgm:pt>
    <dgm:pt modelId="{176D2C06-82BC-4893-8930-E0869F652A19}" type="pres">
      <dgm:prSet presAssocID="{EF55A820-F38A-4169-8F0F-02AA62833F62}" presName="node" presStyleLbl="node1" presStyleIdx="6" presStyleCnt="9" custScaleX="134720" custScaleY="1347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9221F9-787B-4B56-BCE6-615D90F4CAD7}" type="pres">
      <dgm:prSet presAssocID="{EF55A820-F38A-4169-8F0F-02AA62833F62}" presName="dummy" presStyleCnt="0"/>
      <dgm:spPr/>
    </dgm:pt>
    <dgm:pt modelId="{D0E7EAAA-FE14-431C-9111-FC66A169D55F}" type="pres">
      <dgm:prSet presAssocID="{9C782B3F-D074-4DF2-B38E-6D1A1BA47463}" presName="sibTrans" presStyleLbl="sibTrans2D1" presStyleIdx="6" presStyleCnt="9"/>
      <dgm:spPr/>
      <dgm:t>
        <a:bodyPr/>
        <a:lstStyle/>
        <a:p>
          <a:endParaRPr lang="en-GB"/>
        </a:p>
      </dgm:t>
    </dgm:pt>
    <dgm:pt modelId="{7D13C548-622A-41B1-8AE4-24F5758D279A}" type="pres">
      <dgm:prSet presAssocID="{5FDB53F4-33B0-4016-9F1A-709E24EA4BC1}" presName="node" presStyleLbl="node1" presStyleIdx="7" presStyleCnt="9" custScaleX="134720" custScaleY="1347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C2F889-0123-4B09-9682-762CD3507B0C}" type="pres">
      <dgm:prSet presAssocID="{5FDB53F4-33B0-4016-9F1A-709E24EA4BC1}" presName="dummy" presStyleCnt="0"/>
      <dgm:spPr/>
    </dgm:pt>
    <dgm:pt modelId="{3F6A45AD-4DAE-4451-AD04-C15F360DB447}" type="pres">
      <dgm:prSet presAssocID="{FEF2A0F9-CD9D-4A40-8667-F2333570300D}" presName="sibTrans" presStyleLbl="sibTrans2D1" presStyleIdx="7" presStyleCnt="9"/>
      <dgm:spPr/>
      <dgm:t>
        <a:bodyPr/>
        <a:lstStyle/>
        <a:p>
          <a:endParaRPr lang="en-GB"/>
        </a:p>
      </dgm:t>
    </dgm:pt>
    <dgm:pt modelId="{DC78FC32-2073-42BD-B7CA-3215A417C26E}" type="pres">
      <dgm:prSet presAssocID="{50D2AD47-3258-4490-B4D1-4F0998CDFFD5}" presName="node" presStyleLbl="node1" presStyleIdx="8" presStyleCnt="9" custScaleX="134720" custScaleY="134720" custRadScaleRad="98536" custRadScaleInc="-53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BCE46F-A929-4B96-AFBD-4C9C59D3D42F}" type="pres">
      <dgm:prSet presAssocID="{50D2AD47-3258-4490-B4D1-4F0998CDFFD5}" presName="dummy" presStyleCnt="0"/>
      <dgm:spPr/>
    </dgm:pt>
    <dgm:pt modelId="{0D95246E-C5E4-46BD-950D-53FEFE2CC15A}" type="pres">
      <dgm:prSet presAssocID="{6FBFAC8C-AA5D-4583-958F-AF49215C53A9}" presName="sibTrans" presStyleLbl="sibTrans2D1" presStyleIdx="8" presStyleCnt="9"/>
      <dgm:spPr/>
      <dgm:t>
        <a:bodyPr/>
        <a:lstStyle/>
        <a:p>
          <a:endParaRPr lang="en-GB"/>
        </a:p>
      </dgm:t>
    </dgm:pt>
  </dgm:ptLst>
  <dgm:cxnLst>
    <dgm:cxn modelId="{C5D3545C-ED0E-4219-8552-62A4676B3506}" type="presOf" srcId="{FEF2A0F9-CD9D-4A40-8667-F2333570300D}" destId="{3F6A45AD-4DAE-4451-AD04-C15F360DB447}" srcOrd="0" destOrd="0" presId="urn:microsoft.com/office/officeart/2005/8/layout/radial6"/>
    <dgm:cxn modelId="{766F96DC-AF18-4A31-B44D-3045F489811D}" srcId="{0504A4C5-C8D4-409D-9D83-88AC0E030A3E}" destId="{50D2AD47-3258-4490-B4D1-4F0998CDFFD5}" srcOrd="8" destOrd="0" parTransId="{055ED42F-0FF4-4745-85BF-BD3D9236BDE4}" sibTransId="{6FBFAC8C-AA5D-4583-958F-AF49215C53A9}"/>
    <dgm:cxn modelId="{CCF30317-BE0B-4EA8-9DAA-9823729BAF7B}" type="presOf" srcId="{D56A1009-E7EA-47D3-9A38-EAE7D3549038}" destId="{F38705FE-AD3D-4965-942D-1E1615E1B750}" srcOrd="0" destOrd="0" presId="urn:microsoft.com/office/officeart/2005/8/layout/radial6"/>
    <dgm:cxn modelId="{1FD2A4FC-7BC2-4969-97D0-70CE6808FC6B}" type="presOf" srcId="{F2B0920C-ACF8-4893-B582-4921D25FAD42}" destId="{53D11719-7046-4271-ADD6-745085E9A332}" srcOrd="0" destOrd="0" presId="urn:microsoft.com/office/officeart/2005/8/layout/radial6"/>
    <dgm:cxn modelId="{8E51B004-F1A6-412B-BBD5-BCBF6AC2B45A}" srcId="{0504A4C5-C8D4-409D-9D83-88AC0E030A3E}" destId="{1307A5F2-DC51-4698-A0AB-675A02BC93C0}" srcOrd="3" destOrd="0" parTransId="{B5F85643-2809-4F39-AFAA-4B8C826E1663}" sibTransId="{BBC437B5-5E7A-4DF2-85F9-8166DC44587E}"/>
    <dgm:cxn modelId="{921B86B5-854E-47A8-9C90-7394D1990AB0}" srcId="{0504A4C5-C8D4-409D-9D83-88AC0E030A3E}" destId="{EF55A820-F38A-4169-8F0F-02AA62833F62}" srcOrd="6" destOrd="0" parTransId="{5C29AA22-6EE4-45E9-94FB-44C045280258}" sibTransId="{9C782B3F-D074-4DF2-B38E-6D1A1BA47463}"/>
    <dgm:cxn modelId="{E320F9B4-3681-4D86-9791-19F434527819}" type="presOf" srcId="{DA961238-9256-4478-8FC8-CD18100F43A4}" destId="{570E6309-FF2E-4C1D-BD88-5C55C845B8D2}" srcOrd="0" destOrd="0" presId="urn:microsoft.com/office/officeart/2005/8/layout/radial6"/>
    <dgm:cxn modelId="{B11DCE6F-C438-48FF-8711-D58DEF3554D8}" srcId="{0504A4C5-C8D4-409D-9D83-88AC0E030A3E}" destId="{D56A1009-E7EA-47D3-9A38-EAE7D3549038}" srcOrd="4" destOrd="0" parTransId="{F8980079-5719-4133-9460-6AC50D6616DA}" sibTransId="{D6B0DA19-2465-4DE2-9BBD-B9C1BF64301D}"/>
    <dgm:cxn modelId="{7C5EEBB6-987A-4507-8861-1F18086F3965}" type="presOf" srcId="{BBC437B5-5E7A-4DF2-85F9-8166DC44587E}" destId="{3B8564A4-AEC6-4306-A93F-4A88686CC758}" srcOrd="0" destOrd="0" presId="urn:microsoft.com/office/officeart/2005/8/layout/radial6"/>
    <dgm:cxn modelId="{CEC1A582-4F30-44C3-8A8D-DA8D3C235AA8}" type="presOf" srcId="{50C65C0A-2CF3-458F-8E93-7FEA65AB4B63}" destId="{7354B60D-62F2-427C-BDEE-B930B517A4F8}" srcOrd="0" destOrd="0" presId="urn:microsoft.com/office/officeart/2005/8/layout/radial6"/>
    <dgm:cxn modelId="{9F6FFE3A-6A64-4DD7-9542-0B6440940A2B}" srcId="{0504A4C5-C8D4-409D-9D83-88AC0E030A3E}" destId="{F2B0920C-ACF8-4893-B582-4921D25FAD42}" srcOrd="2" destOrd="0" parTransId="{266EA660-141C-47B5-A280-3FBAFDC62205}" sibTransId="{3530555A-E1AF-4738-9ADE-24733F1E7D26}"/>
    <dgm:cxn modelId="{36B52314-589A-40AA-B3EE-EC3D99314826}" srcId="{0504A4C5-C8D4-409D-9D83-88AC0E030A3E}" destId="{50C65C0A-2CF3-458F-8E93-7FEA65AB4B63}" srcOrd="0" destOrd="0" parTransId="{9772E5A7-CD10-41AF-A35B-CE39BDBB2CF2}" sibTransId="{265AF53A-93BE-4CC1-9DA0-F6CD1703B7CC}"/>
    <dgm:cxn modelId="{F07B50FC-617B-4276-9434-7E3037FC49D3}" type="presOf" srcId="{9C782B3F-D074-4DF2-B38E-6D1A1BA47463}" destId="{D0E7EAAA-FE14-431C-9111-FC66A169D55F}" srcOrd="0" destOrd="0" presId="urn:microsoft.com/office/officeart/2005/8/layout/radial6"/>
    <dgm:cxn modelId="{3B24FAE6-7FA2-4F5C-81F9-F84809BA411C}" type="presOf" srcId="{0504A4C5-C8D4-409D-9D83-88AC0E030A3E}" destId="{DEC60874-D2EA-4C7B-B2DA-A72F4C6BD80B}" srcOrd="0" destOrd="0" presId="urn:microsoft.com/office/officeart/2005/8/layout/radial6"/>
    <dgm:cxn modelId="{A19D6094-DB25-4578-AC49-DED741950EC7}" srcId="{0504A4C5-C8D4-409D-9D83-88AC0E030A3E}" destId="{9FCB3B16-79E5-4E8A-9701-578C069F3781}" srcOrd="1" destOrd="0" parTransId="{55F1D54E-366A-4BA3-AF2B-251F4A00B552}" sibTransId="{8B0645C4-362B-4EBD-9F72-E4C20AB0C5B6}"/>
    <dgm:cxn modelId="{9EE43D37-B03D-4685-814C-1F64ADA68E43}" type="presOf" srcId="{1307A5F2-DC51-4698-A0AB-675A02BC93C0}" destId="{A6024B31-EA51-405D-A6A3-E324F24CE887}" srcOrd="0" destOrd="0" presId="urn:microsoft.com/office/officeart/2005/8/layout/radial6"/>
    <dgm:cxn modelId="{AE0780BB-C53B-4C8E-B292-90B09CB3457F}" type="presOf" srcId="{265AF53A-93BE-4CC1-9DA0-F6CD1703B7CC}" destId="{11ABEA9C-4F13-41A4-93C1-FACF465F4093}" srcOrd="0" destOrd="0" presId="urn:microsoft.com/office/officeart/2005/8/layout/radial6"/>
    <dgm:cxn modelId="{E546018C-6731-43C4-B7EF-94416165D6B1}" type="presOf" srcId="{6A36F5C8-00D1-4924-8C07-D4A79589A8F3}" destId="{95CE7E6A-77B8-4F65-A641-ECBE751240B0}" srcOrd="0" destOrd="0" presId="urn:microsoft.com/office/officeart/2005/8/layout/radial6"/>
    <dgm:cxn modelId="{7C73E1E6-3A08-4C76-96D0-12A06BC130E4}" srcId="{0504A4C5-C8D4-409D-9D83-88AC0E030A3E}" destId="{6A36F5C8-00D1-4924-8C07-D4A79589A8F3}" srcOrd="5" destOrd="0" parTransId="{9B7AC7D2-38A8-4C32-9C33-AA9E99E365AB}" sibTransId="{DA961238-9256-4478-8FC8-CD18100F43A4}"/>
    <dgm:cxn modelId="{65FC8354-5BEE-4479-8223-CA448213C65F}" type="presOf" srcId="{9FCB3B16-79E5-4E8A-9701-578C069F3781}" destId="{69167A8B-AA5A-4BF9-9141-374559A688A0}" srcOrd="0" destOrd="0" presId="urn:microsoft.com/office/officeart/2005/8/layout/radial6"/>
    <dgm:cxn modelId="{003B9619-6180-401C-BA6B-C597AE3F616B}" type="presOf" srcId="{8B0645C4-362B-4EBD-9F72-E4C20AB0C5B6}" destId="{6C206340-4FFF-4400-BC33-93243270EF26}" srcOrd="0" destOrd="0" presId="urn:microsoft.com/office/officeart/2005/8/layout/radial6"/>
    <dgm:cxn modelId="{AD8B44EC-8470-4631-84F3-B08E57A58287}" type="presOf" srcId="{D6B0DA19-2465-4DE2-9BBD-B9C1BF64301D}" destId="{A8D6C92E-E6B4-49C0-8222-80679782BC48}" srcOrd="0" destOrd="0" presId="urn:microsoft.com/office/officeart/2005/8/layout/radial6"/>
    <dgm:cxn modelId="{78A55DF4-51B7-4206-93AC-1257A71F6CA8}" type="presOf" srcId="{5FDB53F4-33B0-4016-9F1A-709E24EA4BC1}" destId="{7D13C548-622A-41B1-8AE4-24F5758D279A}" srcOrd="0" destOrd="0" presId="urn:microsoft.com/office/officeart/2005/8/layout/radial6"/>
    <dgm:cxn modelId="{0EF6A1AD-EA60-42FC-BBC4-7C7B6027FC94}" type="presOf" srcId="{3530555A-E1AF-4738-9ADE-24733F1E7D26}" destId="{4B70138F-E197-469C-B983-4C57038753C9}" srcOrd="0" destOrd="0" presId="urn:microsoft.com/office/officeart/2005/8/layout/radial6"/>
    <dgm:cxn modelId="{B5B1F5DB-4A2F-4B9C-8119-C5C615D1AC65}" type="presOf" srcId="{EF55A820-F38A-4169-8F0F-02AA62833F62}" destId="{176D2C06-82BC-4893-8930-E0869F652A19}" srcOrd="0" destOrd="0" presId="urn:microsoft.com/office/officeart/2005/8/layout/radial6"/>
    <dgm:cxn modelId="{C281D6A6-334F-48A6-B3DE-FD7B689ED7A4}" type="presOf" srcId="{C6A26232-84D4-4F5D-BE6B-E38AF9A2EEF8}" destId="{387CFE6A-928E-4F85-8F74-4197783EFAC0}" srcOrd="0" destOrd="0" presId="urn:microsoft.com/office/officeart/2005/8/layout/radial6"/>
    <dgm:cxn modelId="{705DEB98-7C0D-4A57-990D-B08BBE9755C9}" srcId="{C6A26232-84D4-4F5D-BE6B-E38AF9A2EEF8}" destId="{0504A4C5-C8D4-409D-9D83-88AC0E030A3E}" srcOrd="0" destOrd="0" parTransId="{D7DF5A47-3334-479E-9FEB-8F2501AB1FF7}" sibTransId="{8BEB94C3-FA40-447D-B0C7-BAB66F5C686B}"/>
    <dgm:cxn modelId="{77F9ACDB-3698-49E2-8B4B-BD159BD571D2}" type="presOf" srcId="{50D2AD47-3258-4490-B4D1-4F0998CDFFD5}" destId="{DC78FC32-2073-42BD-B7CA-3215A417C26E}" srcOrd="0" destOrd="0" presId="urn:microsoft.com/office/officeart/2005/8/layout/radial6"/>
    <dgm:cxn modelId="{1035DA75-C546-46C0-80E7-3F6675A92DA4}" type="presOf" srcId="{6FBFAC8C-AA5D-4583-958F-AF49215C53A9}" destId="{0D95246E-C5E4-46BD-950D-53FEFE2CC15A}" srcOrd="0" destOrd="0" presId="urn:microsoft.com/office/officeart/2005/8/layout/radial6"/>
    <dgm:cxn modelId="{3BBF5749-8082-4C0D-8117-772EE22313CD}" srcId="{0504A4C5-C8D4-409D-9D83-88AC0E030A3E}" destId="{5FDB53F4-33B0-4016-9F1A-709E24EA4BC1}" srcOrd="7" destOrd="0" parTransId="{49F89ACF-FB27-479A-9B16-841FEBE2B445}" sibTransId="{FEF2A0F9-CD9D-4A40-8667-F2333570300D}"/>
    <dgm:cxn modelId="{4BD4A5C9-5C9D-482A-A1FE-671E9650D27F}" type="presParOf" srcId="{387CFE6A-928E-4F85-8F74-4197783EFAC0}" destId="{DEC60874-D2EA-4C7B-B2DA-A72F4C6BD80B}" srcOrd="0" destOrd="0" presId="urn:microsoft.com/office/officeart/2005/8/layout/radial6"/>
    <dgm:cxn modelId="{3433F748-0E1E-4672-B981-69F9EC71C957}" type="presParOf" srcId="{387CFE6A-928E-4F85-8F74-4197783EFAC0}" destId="{7354B60D-62F2-427C-BDEE-B930B517A4F8}" srcOrd="1" destOrd="0" presId="urn:microsoft.com/office/officeart/2005/8/layout/radial6"/>
    <dgm:cxn modelId="{05F1D42C-89B9-4356-98D0-DDCB5E4AF83A}" type="presParOf" srcId="{387CFE6A-928E-4F85-8F74-4197783EFAC0}" destId="{B6C0963E-B247-4330-92A0-D8F67123A8A1}" srcOrd="2" destOrd="0" presId="urn:microsoft.com/office/officeart/2005/8/layout/radial6"/>
    <dgm:cxn modelId="{411009C4-E736-4D1F-8C39-12A28244F5BF}" type="presParOf" srcId="{387CFE6A-928E-4F85-8F74-4197783EFAC0}" destId="{11ABEA9C-4F13-41A4-93C1-FACF465F4093}" srcOrd="3" destOrd="0" presId="urn:microsoft.com/office/officeart/2005/8/layout/radial6"/>
    <dgm:cxn modelId="{4AEC84E0-47F4-45B6-A5C3-EA5511B61B42}" type="presParOf" srcId="{387CFE6A-928E-4F85-8F74-4197783EFAC0}" destId="{69167A8B-AA5A-4BF9-9141-374559A688A0}" srcOrd="4" destOrd="0" presId="urn:microsoft.com/office/officeart/2005/8/layout/radial6"/>
    <dgm:cxn modelId="{C0AE3A1B-B718-4974-88C3-1F138B3B0317}" type="presParOf" srcId="{387CFE6A-928E-4F85-8F74-4197783EFAC0}" destId="{B089C1D7-4400-4EB8-8F0F-24EF6890B35D}" srcOrd="5" destOrd="0" presId="urn:microsoft.com/office/officeart/2005/8/layout/radial6"/>
    <dgm:cxn modelId="{0CD5B2FA-8C18-4715-9E78-7671265A7DBD}" type="presParOf" srcId="{387CFE6A-928E-4F85-8F74-4197783EFAC0}" destId="{6C206340-4FFF-4400-BC33-93243270EF26}" srcOrd="6" destOrd="0" presId="urn:microsoft.com/office/officeart/2005/8/layout/radial6"/>
    <dgm:cxn modelId="{703583E4-1884-4B51-8CC3-E30462AB930A}" type="presParOf" srcId="{387CFE6A-928E-4F85-8F74-4197783EFAC0}" destId="{53D11719-7046-4271-ADD6-745085E9A332}" srcOrd="7" destOrd="0" presId="urn:microsoft.com/office/officeart/2005/8/layout/radial6"/>
    <dgm:cxn modelId="{5AD1AB6B-213A-43D8-8030-57181D705F9F}" type="presParOf" srcId="{387CFE6A-928E-4F85-8F74-4197783EFAC0}" destId="{F7F81FFC-5522-4E92-A62E-9E8DA4BB55C2}" srcOrd="8" destOrd="0" presId="urn:microsoft.com/office/officeart/2005/8/layout/radial6"/>
    <dgm:cxn modelId="{1A762B98-FFFF-4AD0-BBE4-7EB7AF63E8B1}" type="presParOf" srcId="{387CFE6A-928E-4F85-8F74-4197783EFAC0}" destId="{4B70138F-E197-469C-B983-4C57038753C9}" srcOrd="9" destOrd="0" presId="urn:microsoft.com/office/officeart/2005/8/layout/radial6"/>
    <dgm:cxn modelId="{80D2392F-A285-41BE-B905-E19BD9313252}" type="presParOf" srcId="{387CFE6A-928E-4F85-8F74-4197783EFAC0}" destId="{A6024B31-EA51-405D-A6A3-E324F24CE887}" srcOrd="10" destOrd="0" presId="urn:microsoft.com/office/officeart/2005/8/layout/radial6"/>
    <dgm:cxn modelId="{B5CFB731-0A6A-410E-A4FA-76238204F635}" type="presParOf" srcId="{387CFE6A-928E-4F85-8F74-4197783EFAC0}" destId="{C1280F05-7749-4CDE-A773-9DE2D7175D83}" srcOrd="11" destOrd="0" presId="urn:microsoft.com/office/officeart/2005/8/layout/radial6"/>
    <dgm:cxn modelId="{C32E23A9-DC12-409B-A45B-4896D82EAB49}" type="presParOf" srcId="{387CFE6A-928E-4F85-8F74-4197783EFAC0}" destId="{3B8564A4-AEC6-4306-A93F-4A88686CC758}" srcOrd="12" destOrd="0" presId="urn:microsoft.com/office/officeart/2005/8/layout/radial6"/>
    <dgm:cxn modelId="{78F63A13-C0E0-4635-B2DA-776EE5AE87C7}" type="presParOf" srcId="{387CFE6A-928E-4F85-8F74-4197783EFAC0}" destId="{F38705FE-AD3D-4965-942D-1E1615E1B750}" srcOrd="13" destOrd="0" presId="urn:microsoft.com/office/officeart/2005/8/layout/radial6"/>
    <dgm:cxn modelId="{8FC8A8D6-EACF-4B02-BB10-02D040725E0D}" type="presParOf" srcId="{387CFE6A-928E-4F85-8F74-4197783EFAC0}" destId="{C04B2E48-CC41-4E77-91B2-A9D8E2A8E53D}" srcOrd="14" destOrd="0" presId="urn:microsoft.com/office/officeart/2005/8/layout/radial6"/>
    <dgm:cxn modelId="{36FD9083-F2A8-4525-A07A-75295BF1208F}" type="presParOf" srcId="{387CFE6A-928E-4F85-8F74-4197783EFAC0}" destId="{A8D6C92E-E6B4-49C0-8222-80679782BC48}" srcOrd="15" destOrd="0" presId="urn:microsoft.com/office/officeart/2005/8/layout/radial6"/>
    <dgm:cxn modelId="{7552496A-87C3-4B7B-9E4B-328B9666429D}" type="presParOf" srcId="{387CFE6A-928E-4F85-8F74-4197783EFAC0}" destId="{95CE7E6A-77B8-4F65-A641-ECBE751240B0}" srcOrd="16" destOrd="0" presId="urn:microsoft.com/office/officeart/2005/8/layout/radial6"/>
    <dgm:cxn modelId="{9E7D2163-097F-4BFE-A9F2-2C52C0A76A4A}" type="presParOf" srcId="{387CFE6A-928E-4F85-8F74-4197783EFAC0}" destId="{3FA03DD3-F2A5-4DB9-A7AC-0505E370044A}" srcOrd="17" destOrd="0" presId="urn:microsoft.com/office/officeart/2005/8/layout/radial6"/>
    <dgm:cxn modelId="{CD96D26F-5039-458C-A271-B64A48532A74}" type="presParOf" srcId="{387CFE6A-928E-4F85-8F74-4197783EFAC0}" destId="{570E6309-FF2E-4C1D-BD88-5C55C845B8D2}" srcOrd="18" destOrd="0" presId="urn:microsoft.com/office/officeart/2005/8/layout/radial6"/>
    <dgm:cxn modelId="{BB1249CD-98B7-42CF-A108-0799E96F9BB0}" type="presParOf" srcId="{387CFE6A-928E-4F85-8F74-4197783EFAC0}" destId="{176D2C06-82BC-4893-8930-E0869F652A19}" srcOrd="19" destOrd="0" presId="urn:microsoft.com/office/officeart/2005/8/layout/radial6"/>
    <dgm:cxn modelId="{01FC7761-4343-43BD-82D2-C598F22B5126}" type="presParOf" srcId="{387CFE6A-928E-4F85-8F74-4197783EFAC0}" destId="{C19221F9-787B-4B56-BCE6-615D90F4CAD7}" srcOrd="20" destOrd="0" presId="urn:microsoft.com/office/officeart/2005/8/layout/radial6"/>
    <dgm:cxn modelId="{70A27F1B-5930-4A64-ADD6-23E4199156CD}" type="presParOf" srcId="{387CFE6A-928E-4F85-8F74-4197783EFAC0}" destId="{D0E7EAAA-FE14-431C-9111-FC66A169D55F}" srcOrd="21" destOrd="0" presId="urn:microsoft.com/office/officeart/2005/8/layout/radial6"/>
    <dgm:cxn modelId="{C5269691-5271-4221-AF37-3B021DB8AEF8}" type="presParOf" srcId="{387CFE6A-928E-4F85-8F74-4197783EFAC0}" destId="{7D13C548-622A-41B1-8AE4-24F5758D279A}" srcOrd="22" destOrd="0" presId="urn:microsoft.com/office/officeart/2005/8/layout/radial6"/>
    <dgm:cxn modelId="{3C0FB3A8-AD6E-4AEF-BB5E-0D4F95FD8370}" type="presParOf" srcId="{387CFE6A-928E-4F85-8F74-4197783EFAC0}" destId="{EBC2F889-0123-4B09-9682-762CD3507B0C}" srcOrd="23" destOrd="0" presId="urn:microsoft.com/office/officeart/2005/8/layout/radial6"/>
    <dgm:cxn modelId="{4CD50C9F-4E5D-42CA-8E6D-A0B37829C5E1}" type="presParOf" srcId="{387CFE6A-928E-4F85-8F74-4197783EFAC0}" destId="{3F6A45AD-4DAE-4451-AD04-C15F360DB447}" srcOrd="24" destOrd="0" presId="urn:microsoft.com/office/officeart/2005/8/layout/radial6"/>
    <dgm:cxn modelId="{8D95A532-F49D-497F-893A-E93CF80C39FA}" type="presParOf" srcId="{387CFE6A-928E-4F85-8F74-4197783EFAC0}" destId="{DC78FC32-2073-42BD-B7CA-3215A417C26E}" srcOrd="25" destOrd="0" presId="urn:microsoft.com/office/officeart/2005/8/layout/radial6"/>
    <dgm:cxn modelId="{B7B1C2E3-A8FE-4D7E-8C18-60722FBD39D2}" type="presParOf" srcId="{387CFE6A-928E-4F85-8F74-4197783EFAC0}" destId="{49BCE46F-A929-4B96-AFBD-4C9C59D3D42F}" srcOrd="26" destOrd="0" presId="urn:microsoft.com/office/officeart/2005/8/layout/radial6"/>
    <dgm:cxn modelId="{58CEF763-F7D8-4689-8741-C4766AE5AEA0}" type="presParOf" srcId="{387CFE6A-928E-4F85-8F74-4197783EFAC0}" destId="{0D95246E-C5E4-46BD-950D-53FEFE2CC15A}" srcOrd="27" destOrd="0" presId="urn:microsoft.com/office/officeart/2005/8/layout/radial6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246E-C5E4-46BD-950D-53FEFE2CC15A}">
      <dsp:nvSpPr>
        <dsp:cNvPr id="0" name=""/>
        <dsp:cNvSpPr/>
      </dsp:nvSpPr>
      <dsp:spPr>
        <a:xfrm>
          <a:off x="2055828" y="544189"/>
          <a:ext cx="5032355" cy="5032355"/>
        </a:xfrm>
        <a:prstGeom prst="blockArc">
          <a:avLst>
            <a:gd name="adj1" fmla="val 13799986"/>
            <a:gd name="adj2" fmla="val 16199991"/>
            <a:gd name="adj3" fmla="val 305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A45AD-4DAE-4451-AD04-C15F360DB447}">
      <dsp:nvSpPr>
        <dsp:cNvPr id="0" name=""/>
        <dsp:cNvSpPr/>
      </dsp:nvSpPr>
      <dsp:spPr>
        <a:xfrm>
          <a:off x="2045187" y="553067"/>
          <a:ext cx="5032355" cy="5032355"/>
        </a:xfrm>
        <a:prstGeom prst="blockArc">
          <a:avLst>
            <a:gd name="adj1" fmla="val 11479737"/>
            <a:gd name="adj2" fmla="val 13819215"/>
            <a:gd name="adj3" fmla="val 305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7EAAA-FE14-431C-9111-FC66A169D55F}">
      <dsp:nvSpPr>
        <dsp:cNvPr id="0" name=""/>
        <dsp:cNvSpPr/>
      </dsp:nvSpPr>
      <dsp:spPr>
        <a:xfrm>
          <a:off x="2055822" y="496592"/>
          <a:ext cx="5032355" cy="5032355"/>
        </a:xfrm>
        <a:prstGeom prst="blockArc">
          <a:avLst>
            <a:gd name="adj1" fmla="val 9000000"/>
            <a:gd name="adj2" fmla="val 11400000"/>
            <a:gd name="adj3" fmla="val 305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E6309-FF2E-4C1D-BD88-5C55C845B8D2}">
      <dsp:nvSpPr>
        <dsp:cNvPr id="0" name=""/>
        <dsp:cNvSpPr/>
      </dsp:nvSpPr>
      <dsp:spPr>
        <a:xfrm>
          <a:off x="2055822" y="496592"/>
          <a:ext cx="5032355" cy="5032355"/>
        </a:xfrm>
        <a:prstGeom prst="blockArc">
          <a:avLst>
            <a:gd name="adj1" fmla="val 6600000"/>
            <a:gd name="adj2" fmla="val 9000000"/>
            <a:gd name="adj3" fmla="val 305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6C92E-E6B4-49C0-8222-80679782BC48}">
      <dsp:nvSpPr>
        <dsp:cNvPr id="0" name=""/>
        <dsp:cNvSpPr/>
      </dsp:nvSpPr>
      <dsp:spPr>
        <a:xfrm>
          <a:off x="2055822" y="496592"/>
          <a:ext cx="5032355" cy="5032355"/>
        </a:xfrm>
        <a:prstGeom prst="blockArc">
          <a:avLst>
            <a:gd name="adj1" fmla="val 4200000"/>
            <a:gd name="adj2" fmla="val 6600000"/>
            <a:gd name="adj3" fmla="val 305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564A4-AEC6-4306-A93F-4A88686CC758}">
      <dsp:nvSpPr>
        <dsp:cNvPr id="0" name=""/>
        <dsp:cNvSpPr/>
      </dsp:nvSpPr>
      <dsp:spPr>
        <a:xfrm>
          <a:off x="2091835" y="483798"/>
          <a:ext cx="5032355" cy="5032355"/>
        </a:xfrm>
        <a:prstGeom prst="blockArc">
          <a:avLst>
            <a:gd name="adj1" fmla="val 1897575"/>
            <a:gd name="adj2" fmla="val 4253027"/>
            <a:gd name="adj3" fmla="val 305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0138F-E197-469C-B983-4C57038753C9}">
      <dsp:nvSpPr>
        <dsp:cNvPr id="0" name=""/>
        <dsp:cNvSpPr/>
      </dsp:nvSpPr>
      <dsp:spPr>
        <a:xfrm>
          <a:off x="2055813" y="544193"/>
          <a:ext cx="5032355" cy="5032355"/>
        </a:xfrm>
        <a:prstGeom prst="blockArc">
          <a:avLst>
            <a:gd name="adj1" fmla="val 21000006"/>
            <a:gd name="adj2" fmla="val 1800002"/>
            <a:gd name="adj3" fmla="val 305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06340-4FFF-4400-BC33-93243270EF26}">
      <dsp:nvSpPr>
        <dsp:cNvPr id="0" name=""/>
        <dsp:cNvSpPr/>
      </dsp:nvSpPr>
      <dsp:spPr>
        <a:xfrm>
          <a:off x="2055812" y="544186"/>
          <a:ext cx="5032355" cy="5032355"/>
        </a:xfrm>
        <a:prstGeom prst="blockArc">
          <a:avLst>
            <a:gd name="adj1" fmla="val 18600020"/>
            <a:gd name="adj2" fmla="val 21000017"/>
            <a:gd name="adj3" fmla="val 305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BEA9C-4F13-41A4-93C1-FACF465F4093}">
      <dsp:nvSpPr>
        <dsp:cNvPr id="0" name=""/>
        <dsp:cNvSpPr/>
      </dsp:nvSpPr>
      <dsp:spPr>
        <a:xfrm>
          <a:off x="2055815" y="544189"/>
          <a:ext cx="5032355" cy="5032355"/>
        </a:xfrm>
        <a:prstGeom prst="blockArc">
          <a:avLst>
            <a:gd name="adj1" fmla="val 16200009"/>
            <a:gd name="adj2" fmla="val 18600014"/>
            <a:gd name="adj3" fmla="val 305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60874-D2EA-4C7B-B2DA-A72F4C6BD80B}">
      <dsp:nvSpPr>
        <dsp:cNvPr id="0" name=""/>
        <dsp:cNvSpPr/>
      </dsp:nvSpPr>
      <dsp:spPr>
        <a:xfrm>
          <a:off x="3569104" y="2009874"/>
          <a:ext cx="2005790" cy="200579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Failure of central compensation</a:t>
          </a:r>
          <a:endParaRPr lang="en-GB" sz="1800" kern="1200" dirty="0"/>
        </a:p>
      </dsp:txBody>
      <dsp:txXfrm>
        <a:off x="3862845" y="2303615"/>
        <a:ext cx="1418308" cy="1418308"/>
      </dsp:txXfrm>
    </dsp:sp>
    <dsp:sp modelId="{7354B60D-62F2-427C-BDEE-B930B517A4F8}">
      <dsp:nvSpPr>
        <dsp:cNvPr id="0" name=""/>
        <dsp:cNvSpPr/>
      </dsp:nvSpPr>
      <dsp:spPr>
        <a:xfrm>
          <a:off x="3852000" y="-137331"/>
          <a:ext cx="1439999" cy="143999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Vestibular sedatives</a:t>
          </a:r>
          <a:endParaRPr lang="en-GB" sz="1600" kern="1200" dirty="0"/>
        </a:p>
      </dsp:txBody>
      <dsp:txXfrm>
        <a:off x="4062883" y="73552"/>
        <a:ext cx="1018233" cy="1018233"/>
      </dsp:txXfrm>
    </dsp:sp>
    <dsp:sp modelId="{69167A8B-AA5A-4BF9-9141-374559A688A0}">
      <dsp:nvSpPr>
        <dsp:cNvPr id="0" name=""/>
        <dsp:cNvSpPr/>
      </dsp:nvSpPr>
      <dsp:spPr>
        <a:xfrm>
          <a:off x="5444634" y="442346"/>
          <a:ext cx="1439999" cy="143999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Restriction of activity</a:t>
          </a:r>
          <a:endParaRPr lang="en-GB" sz="1600" kern="1200" dirty="0"/>
        </a:p>
      </dsp:txBody>
      <dsp:txXfrm>
        <a:off x="5655517" y="653229"/>
        <a:ext cx="1018233" cy="1018233"/>
      </dsp:txXfrm>
    </dsp:sp>
    <dsp:sp modelId="{53D11719-7046-4271-ADD6-745085E9A332}">
      <dsp:nvSpPr>
        <dsp:cNvPr id="0" name=""/>
        <dsp:cNvSpPr/>
      </dsp:nvSpPr>
      <dsp:spPr>
        <a:xfrm>
          <a:off x="6292048" y="1910127"/>
          <a:ext cx="1439999" cy="143999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Peripheral neuropathy</a:t>
          </a:r>
          <a:endParaRPr lang="en-GB" sz="1600" kern="1200" dirty="0"/>
        </a:p>
      </dsp:txBody>
      <dsp:txXfrm>
        <a:off x="6502931" y="2121010"/>
        <a:ext cx="1018233" cy="1018233"/>
      </dsp:txXfrm>
    </dsp:sp>
    <dsp:sp modelId="{A6024B31-EA51-405D-A6A3-E324F24CE887}">
      <dsp:nvSpPr>
        <dsp:cNvPr id="0" name=""/>
        <dsp:cNvSpPr/>
      </dsp:nvSpPr>
      <dsp:spPr>
        <a:xfrm>
          <a:off x="5997739" y="3579221"/>
          <a:ext cx="1439999" cy="143999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Anxiety and fear</a:t>
          </a:r>
          <a:endParaRPr lang="en-GB" sz="1600" kern="1200" dirty="0"/>
        </a:p>
      </dsp:txBody>
      <dsp:txXfrm>
        <a:off x="6208622" y="3790104"/>
        <a:ext cx="1018233" cy="1018233"/>
      </dsp:txXfrm>
    </dsp:sp>
    <dsp:sp modelId="{F38705FE-AD3D-4965-942D-1E1615E1B750}">
      <dsp:nvSpPr>
        <dsp:cNvPr id="0" name=""/>
        <dsp:cNvSpPr/>
      </dsp:nvSpPr>
      <dsp:spPr>
        <a:xfrm>
          <a:off x="4699422" y="4621044"/>
          <a:ext cx="1439999" cy="143999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Abnormal posturing</a:t>
          </a:r>
          <a:endParaRPr lang="en-GB" sz="1600" kern="1200" dirty="0"/>
        </a:p>
      </dsp:txBody>
      <dsp:txXfrm>
        <a:off x="4910305" y="4831927"/>
        <a:ext cx="1018233" cy="1018233"/>
      </dsp:txXfrm>
    </dsp:sp>
    <dsp:sp modelId="{95CE7E6A-77B8-4F65-A641-ECBE751240B0}">
      <dsp:nvSpPr>
        <dsp:cNvPr id="0" name=""/>
        <dsp:cNvSpPr/>
      </dsp:nvSpPr>
      <dsp:spPr>
        <a:xfrm>
          <a:off x="3004577" y="4621044"/>
          <a:ext cx="1439999" cy="143999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Visual impairment</a:t>
          </a:r>
          <a:endParaRPr lang="en-GB" sz="1600" kern="1200" dirty="0"/>
        </a:p>
      </dsp:txBody>
      <dsp:txXfrm>
        <a:off x="3215460" y="4831927"/>
        <a:ext cx="1018233" cy="1018233"/>
      </dsp:txXfrm>
    </dsp:sp>
    <dsp:sp modelId="{176D2C06-82BC-4893-8930-E0869F652A19}">
      <dsp:nvSpPr>
        <dsp:cNvPr id="0" name=""/>
        <dsp:cNvSpPr/>
      </dsp:nvSpPr>
      <dsp:spPr>
        <a:xfrm>
          <a:off x="1706250" y="3531619"/>
          <a:ext cx="1439999" cy="143999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Poly-pharmacy</a:t>
          </a:r>
          <a:endParaRPr lang="en-GB" sz="1600" kern="1200" dirty="0"/>
        </a:p>
      </dsp:txBody>
      <dsp:txXfrm>
        <a:off x="1917133" y="3742502"/>
        <a:ext cx="1018233" cy="1018233"/>
      </dsp:txXfrm>
    </dsp:sp>
    <dsp:sp modelId="{7D13C548-622A-41B1-8AE4-24F5758D279A}">
      <dsp:nvSpPr>
        <dsp:cNvPr id="0" name=""/>
        <dsp:cNvSpPr/>
      </dsp:nvSpPr>
      <dsp:spPr>
        <a:xfrm>
          <a:off x="1411943" y="1862522"/>
          <a:ext cx="1439999" cy="143999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Cognitive Impairment</a:t>
          </a:r>
          <a:endParaRPr lang="en-GB" sz="1600" kern="1200" dirty="0"/>
        </a:p>
      </dsp:txBody>
      <dsp:txXfrm>
        <a:off x="1622826" y="2073405"/>
        <a:ext cx="1018233" cy="1018233"/>
      </dsp:txXfrm>
    </dsp:sp>
    <dsp:sp modelId="{DC78FC32-2073-42BD-B7CA-3215A417C26E}">
      <dsp:nvSpPr>
        <dsp:cNvPr id="0" name=""/>
        <dsp:cNvSpPr/>
      </dsp:nvSpPr>
      <dsp:spPr>
        <a:xfrm>
          <a:off x="2259365" y="442346"/>
          <a:ext cx="1439999" cy="143999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Cerebral Pathology</a:t>
          </a:r>
          <a:endParaRPr lang="en-GB" sz="1600" kern="1200" dirty="0"/>
        </a:p>
      </dsp:txBody>
      <dsp:txXfrm>
        <a:off x="2470248" y="653229"/>
        <a:ext cx="1018233" cy="1018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8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3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6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1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07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7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28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9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2308-80C1-4888-9CB3-123AAB02C369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0D99-C9DC-4158-BAB7-7EAE05E0F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embed/1q-VTKPweuk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cZlXvRlxrR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jBzID5nVQjk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vanguardclinic.com/wp-content/uploads/2014/08/Dizz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35496"/>
            <a:ext cx="9143999" cy="552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33056"/>
            <a:ext cx="9143999" cy="2924944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5400" dirty="0" smtClean="0">
                <a:latin typeface="Calibri Light" pitchFamily="34" charset="0"/>
              </a:rPr>
              <a:t>Dizziness | Vertigo</a:t>
            </a:r>
            <a:r>
              <a:rPr lang="en-GB" sz="4800" dirty="0" smtClean="0">
                <a:latin typeface="Calibri Light" pitchFamily="34" charset="0"/>
              </a:rPr>
              <a:t/>
            </a:r>
            <a:br>
              <a:rPr lang="en-GB" sz="4800" dirty="0" smtClean="0">
                <a:latin typeface="Calibri Light" pitchFamily="34" charset="0"/>
              </a:rPr>
            </a:br>
            <a:r>
              <a:rPr lang="en-GB" sz="2000" dirty="0" smtClean="0">
                <a:latin typeface="Calibri Light" pitchFamily="34" charset="0"/>
              </a:rPr>
              <a:t/>
            </a:r>
            <a:br>
              <a:rPr lang="en-GB" sz="2000" dirty="0" smtClean="0">
                <a:latin typeface="Calibri Light" pitchFamily="34" charset="0"/>
              </a:rPr>
            </a:br>
            <a:r>
              <a:rPr lang="en-GB" sz="2000" dirty="0" smtClean="0">
                <a:latin typeface="Calibri Light" pitchFamily="34" charset="0"/>
              </a:rPr>
              <a:t>Tom Heaps</a:t>
            </a:r>
            <a:br>
              <a:rPr lang="en-GB" sz="2000" dirty="0" smtClean="0">
                <a:latin typeface="Calibri Light" pitchFamily="34" charset="0"/>
              </a:rPr>
            </a:br>
            <a:r>
              <a:rPr lang="en-GB" sz="2000" dirty="0" smtClean="0">
                <a:latin typeface="Calibri Light" pitchFamily="34" charset="0"/>
              </a:rPr>
              <a:t>Consultant Acute Physician</a:t>
            </a:r>
            <a:endParaRPr lang="en-GB" sz="2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Calibri Light" pitchFamily="34" charset="0"/>
              </a:rPr>
              <a:t>C</a:t>
            </a:r>
            <a:r>
              <a:rPr lang="en-GB" dirty="0" smtClean="0">
                <a:latin typeface="Calibri Light" pitchFamily="34" charset="0"/>
              </a:rPr>
              <a:t>entral vs. Peripheral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25946"/>
              </p:ext>
            </p:extLst>
          </p:nvPr>
        </p:nvGraphicFramePr>
        <p:xfrm>
          <a:off x="522013" y="1569701"/>
          <a:ext cx="8064897" cy="477125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 Light" pitchFamily="34" charset="0"/>
                        </a:rPr>
                        <a:t>Peripheral</a:t>
                      </a:r>
                      <a:r>
                        <a:rPr lang="en-GB" sz="2400" baseline="0" dirty="0" smtClean="0">
                          <a:latin typeface="Calibri Light" pitchFamily="34" charset="0"/>
                        </a:rPr>
                        <a:t> Lesion</a:t>
                      </a:r>
                      <a:endParaRPr lang="en-GB" sz="24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 Light" pitchFamily="34" charset="0"/>
                        </a:rPr>
                        <a:t>Central Lesion</a:t>
                      </a:r>
                      <a:endParaRPr lang="en-GB" sz="24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553">
                <a:tc gridSpan="3">
                  <a:txBody>
                    <a:bodyPr/>
                    <a:lstStyle/>
                    <a:p>
                      <a:pPr algn="l"/>
                      <a:r>
                        <a:rPr lang="en-GB" sz="2000" b="1" dirty="0" err="1" smtClean="0">
                          <a:solidFill>
                            <a:schemeClr val="bg1"/>
                          </a:solidFill>
                          <a:latin typeface="Calibri Light" pitchFamily="34" charset="0"/>
                        </a:rPr>
                        <a:t>Nystagmus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Calibri Light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Calibri Light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Calibri Light" pitchFamily="34" charset="0"/>
                        </a:rPr>
                        <a:t>Direction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alibri Light" pitchFamily="34" charset="0"/>
                        </a:rPr>
                        <a:t>Unidirectional </a:t>
                      </a:r>
                      <a:r>
                        <a:rPr lang="en-GB" sz="1600" dirty="0" smtClean="0">
                          <a:latin typeface="Calibri Light" pitchFamily="34" charset="0"/>
                        </a:rPr>
                        <a:t>– fast phase always away from affected ear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alibri Light" pitchFamily="34" charset="0"/>
                        </a:rPr>
                        <a:t>Bidirectional </a:t>
                      </a:r>
                      <a:r>
                        <a:rPr lang="en-GB" sz="1600" dirty="0" smtClean="0">
                          <a:latin typeface="Calibri Light" pitchFamily="34" charset="0"/>
                        </a:rPr>
                        <a:t>– direction of fast phase reverses with gaze towards opposite side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952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Calibri Light" pitchFamily="34" charset="0"/>
                        </a:rPr>
                        <a:t>Type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alibri Light" pitchFamily="34" charset="0"/>
                        </a:rPr>
                        <a:t>Horizontal </a:t>
                      </a:r>
                      <a:r>
                        <a:rPr lang="en-GB" sz="1600" dirty="0" smtClean="0">
                          <a:latin typeface="Calibri Light" pitchFamily="34" charset="0"/>
                        </a:rPr>
                        <a:t>or horizontal-torsional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alibri Light" pitchFamily="34" charset="0"/>
                        </a:rPr>
                        <a:t>Vertical</a:t>
                      </a:r>
                      <a:r>
                        <a:rPr lang="en-GB" sz="1600" dirty="0" smtClean="0">
                          <a:latin typeface="Calibri Light" pitchFamily="34" charset="0"/>
                        </a:rPr>
                        <a:t>,</a:t>
                      </a:r>
                      <a:r>
                        <a:rPr lang="en-GB" sz="1600" baseline="0" dirty="0" smtClean="0">
                          <a:latin typeface="Calibri Light" pitchFamily="34" charset="0"/>
                        </a:rPr>
                        <a:t> horizontal or torsional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896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latin typeface="Calibri Light" pitchFamily="34" charset="0"/>
                        </a:rPr>
                        <a:t>Effect of Visual Fixation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>
                          <a:latin typeface="Calibri Light" pitchFamily="34" charset="0"/>
                        </a:rPr>
                        <a:t>Suppressed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>
                          <a:latin typeface="Calibri Light" pitchFamily="34" charset="0"/>
                        </a:rPr>
                        <a:t>Not suppressed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 Light" pitchFamily="34" charset="0"/>
                        </a:rPr>
                        <a:t>Head Impulse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latin typeface="Calibri Light" pitchFamily="34" charset="0"/>
                        </a:rPr>
                        <a:t> Test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itchFamily="34" charset="0"/>
                        </a:rPr>
                        <a:t>Positive (abnormal)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itchFamily="34" charset="0"/>
                        </a:rPr>
                        <a:t>Negative (normal)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 Light" pitchFamily="34" charset="0"/>
                        </a:rPr>
                        <a:t>Other Neurological Signs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itchFamily="34" charset="0"/>
                        </a:rPr>
                        <a:t>Absent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itchFamily="34" charset="0"/>
                        </a:rPr>
                        <a:t>Usually present (except</a:t>
                      </a:r>
                      <a:r>
                        <a:rPr lang="en-GB" sz="1600" baseline="0" dirty="0" smtClean="0">
                          <a:latin typeface="Calibri Light" pitchFamily="34" charset="0"/>
                        </a:rPr>
                        <a:t> midline cerebellar stroke)</a:t>
                      </a:r>
                      <a:r>
                        <a:rPr lang="en-GB" sz="1600" dirty="0" smtClean="0">
                          <a:latin typeface="Calibri Light" pitchFamily="34" charset="0"/>
                        </a:rPr>
                        <a:t> 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 Light" pitchFamily="34" charset="0"/>
                        </a:rPr>
                        <a:t>Postural Instability 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itchFamily="34" charset="0"/>
                        </a:rPr>
                        <a:t>Unidirectional, walking preserved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itchFamily="34" charset="0"/>
                        </a:rPr>
                        <a:t>Severe, patient often falls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 Light" pitchFamily="34" charset="0"/>
                        </a:rPr>
                        <a:t>Deafness / Tinnitus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itchFamily="34" charset="0"/>
                        </a:rPr>
                        <a:t>May be present</a:t>
                      </a:r>
                      <a:r>
                        <a:rPr lang="en-GB" sz="1600" baseline="0" dirty="0" smtClean="0">
                          <a:latin typeface="Calibri Light" pitchFamily="34" charset="0"/>
                        </a:rPr>
                        <a:t> 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itchFamily="34" charset="0"/>
                        </a:rPr>
                        <a:t>Usually absent (unless</a:t>
                      </a:r>
                      <a:r>
                        <a:rPr lang="en-GB" sz="1600" baseline="0" dirty="0" smtClean="0">
                          <a:latin typeface="Calibri Light" pitchFamily="34" charset="0"/>
                        </a:rPr>
                        <a:t> AICA stroke)</a:t>
                      </a:r>
                      <a:endParaRPr lang="en-GB" sz="1600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pi5/7Bj/pi57Bjki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43" y="98072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Red Flags in Vertigo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476118" y="1556792"/>
            <a:ext cx="504056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GB" sz="2000" dirty="0" smtClean="0">
                <a:latin typeface="Calibri Light" pitchFamily="34" charset="0"/>
              </a:rPr>
              <a:t>Age (&gt;40) </a:t>
            </a:r>
            <a:r>
              <a:rPr lang="en-GB" sz="2000" i="1" dirty="0" smtClean="0">
                <a:latin typeface="Calibri Light" pitchFamily="34" charset="0"/>
              </a:rPr>
              <a:t>especially if vascular risk factors</a:t>
            </a:r>
            <a:endParaRPr lang="en-GB" sz="2000" dirty="0" smtClean="0">
              <a:latin typeface="Calibri Light" pitchFamily="34" charset="0"/>
            </a:endParaRPr>
          </a:p>
          <a:p>
            <a:pPr marL="502920" indent="-4572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GB" sz="2000" dirty="0" smtClean="0">
                <a:latin typeface="Calibri Light" pitchFamily="34" charset="0"/>
              </a:rPr>
              <a:t>Headache +/- hypertension</a:t>
            </a:r>
          </a:p>
          <a:p>
            <a:pPr marL="502920" indent="-4572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GB" sz="2000" dirty="0" smtClean="0">
                <a:latin typeface="Calibri Light" pitchFamily="34" charset="0"/>
              </a:rPr>
              <a:t>ANY associated neurological symptoms / signs (including </a:t>
            </a:r>
            <a:r>
              <a:rPr lang="en-GB" sz="2000" i="1" dirty="0" smtClean="0">
                <a:latin typeface="Calibri Light" pitchFamily="34" charset="0"/>
              </a:rPr>
              <a:t>severe</a:t>
            </a:r>
            <a:r>
              <a:rPr lang="en-GB" sz="2000" dirty="0" smtClean="0">
                <a:latin typeface="Calibri Light" pitchFamily="34" charset="0"/>
              </a:rPr>
              <a:t> ataxia)</a:t>
            </a:r>
          </a:p>
          <a:p>
            <a:pPr marL="502920" indent="-4572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GB" sz="2000" dirty="0" smtClean="0">
                <a:latin typeface="Calibri Light" pitchFamily="34" charset="0"/>
              </a:rPr>
              <a:t>Abnormal eye movements or atypical </a:t>
            </a:r>
            <a:r>
              <a:rPr lang="en-GB" sz="2000" dirty="0" err="1" smtClean="0">
                <a:latin typeface="Calibri Light" pitchFamily="34" charset="0"/>
              </a:rPr>
              <a:t>nystagmus</a:t>
            </a:r>
            <a:r>
              <a:rPr lang="en-GB" sz="2000" dirty="0" smtClean="0">
                <a:latin typeface="Calibri Light" pitchFamily="34" charset="0"/>
              </a:rPr>
              <a:t> – </a:t>
            </a:r>
            <a:r>
              <a:rPr lang="en-GB" sz="2000" b="1" dirty="0" smtClean="0">
                <a:latin typeface="Calibri Light" pitchFamily="34" charset="0"/>
              </a:rPr>
              <a:t>HINTS</a:t>
            </a:r>
            <a:endParaRPr lang="en-GB" sz="2000" dirty="0" smtClean="0">
              <a:latin typeface="Calibri Light" pitchFamily="34" charset="0"/>
            </a:endParaRPr>
          </a:p>
          <a:p>
            <a:pPr marL="502920" indent="-4572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GB" sz="2000" dirty="0" smtClean="0">
                <a:latin typeface="Calibri Light" pitchFamily="34" charset="0"/>
              </a:rPr>
              <a:t>Acute hearing loss (AICA infarction)</a:t>
            </a:r>
          </a:p>
          <a:p>
            <a:pPr marL="502920" indent="-4572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GB" sz="2000" dirty="0" smtClean="0">
                <a:latin typeface="Calibri Light" pitchFamily="34" charset="0"/>
              </a:rPr>
              <a:t>Prolonged (severe) symptoms &gt;4d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8086" y="558924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/>
                </a:solidFill>
              </a:rPr>
              <a:t>= NEUROIMAGING</a:t>
            </a:r>
            <a:endParaRPr lang="en-GB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Vertigo - </a:t>
            </a:r>
            <a:r>
              <a:rPr lang="en-GB" dirty="0" smtClean="0">
                <a:solidFill>
                  <a:schemeClr val="accent2"/>
                </a:solidFill>
                <a:latin typeface="Calibri Light" pitchFamily="34" charset="0"/>
              </a:rPr>
              <a:t>HINTS</a:t>
            </a:r>
            <a:endParaRPr lang="en-GB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7564" y="1628800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chemeClr val="accent2"/>
                </a:solidFill>
                <a:latin typeface="Calibri Light" pitchFamily="34" charset="0"/>
              </a:rPr>
              <a:t>H</a:t>
            </a:r>
            <a:r>
              <a:rPr lang="en-GB" sz="2400" dirty="0" smtClean="0">
                <a:latin typeface="Calibri Light" pitchFamily="34" charset="0"/>
              </a:rPr>
              <a:t>ead </a:t>
            </a:r>
            <a:r>
              <a:rPr lang="en-GB" sz="3200" b="1" dirty="0" smtClean="0">
                <a:solidFill>
                  <a:schemeClr val="accent2"/>
                </a:solidFill>
                <a:latin typeface="Calibri Light" pitchFamily="34" charset="0"/>
              </a:rPr>
              <a:t>I</a:t>
            </a:r>
            <a:r>
              <a:rPr lang="en-GB" sz="2400" dirty="0" smtClean="0">
                <a:latin typeface="Calibri Light" pitchFamily="34" charset="0"/>
              </a:rPr>
              <a:t>mpulse test negative (i.e. ‘normal’ response)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alibri Light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 err="1" smtClean="0">
                <a:solidFill>
                  <a:schemeClr val="accent2"/>
                </a:solidFill>
                <a:latin typeface="Calibri Light" pitchFamily="34" charset="0"/>
              </a:rPr>
              <a:t>N</a:t>
            </a:r>
            <a:r>
              <a:rPr lang="en-GB" sz="2400" dirty="0" err="1" smtClean="0">
                <a:latin typeface="Calibri Light" pitchFamily="34" charset="0"/>
              </a:rPr>
              <a:t>ystagmus</a:t>
            </a:r>
            <a:r>
              <a:rPr lang="en-GB" sz="2400" dirty="0" smtClean="0">
                <a:latin typeface="Calibri Light" pitchFamily="34" charset="0"/>
              </a:rPr>
              <a:t> suggestive of central lesion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alibri Light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chemeClr val="accent2"/>
                </a:solidFill>
                <a:latin typeface="Calibri Light" pitchFamily="34" charset="0"/>
              </a:rPr>
              <a:t>T</a:t>
            </a:r>
            <a:r>
              <a:rPr lang="en-GB" sz="2400" dirty="0" smtClean="0">
                <a:latin typeface="Calibri Light" pitchFamily="34" charset="0"/>
              </a:rPr>
              <a:t>est for </a:t>
            </a:r>
            <a:r>
              <a:rPr lang="en-GB" sz="3200" b="1" dirty="0" smtClean="0">
                <a:solidFill>
                  <a:schemeClr val="accent2"/>
                </a:solidFill>
                <a:latin typeface="Calibri Light" pitchFamily="34" charset="0"/>
              </a:rPr>
              <a:t>S</a:t>
            </a:r>
            <a:r>
              <a:rPr lang="en-GB" sz="2400" dirty="0" smtClean="0">
                <a:latin typeface="Calibri Light" pitchFamily="34" charset="0"/>
              </a:rPr>
              <a:t>kew deviation positive (vertical movement of eye after uncovering)</a:t>
            </a:r>
            <a:endParaRPr lang="en-GB" sz="2400" dirty="0">
              <a:latin typeface="Calibri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564" y="458112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  <a:latin typeface="Calibri Light" pitchFamily="34" charset="0"/>
              </a:rPr>
              <a:t>≥1 of above suggests central lesion (often POCS) with sensitivity approaching 100% and specificity 96%</a:t>
            </a:r>
            <a:endParaRPr lang="en-GB" sz="2800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0" y="5733256"/>
            <a:ext cx="554360" cy="5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BPPV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11560" y="1556792"/>
            <a:ext cx="76328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affects </a:t>
            </a:r>
            <a:r>
              <a:rPr lang="en-GB" sz="2000" dirty="0"/>
              <a:t>almost 1:10 older people, women </a:t>
            </a:r>
            <a:r>
              <a:rPr lang="en-GB" sz="2000" dirty="0" smtClean="0"/>
              <a:t>2x men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displacement of </a:t>
            </a:r>
            <a:r>
              <a:rPr lang="en-GB" sz="2000" dirty="0" err="1" smtClean="0"/>
              <a:t>otoconia</a:t>
            </a:r>
            <a:r>
              <a:rPr lang="en-GB" sz="2000" dirty="0" smtClean="0"/>
              <a:t> (otoliths) from utricle / saccule into </a:t>
            </a:r>
            <a:r>
              <a:rPr lang="en-GB" sz="2000" dirty="0" err="1" smtClean="0"/>
              <a:t>semicircular</a:t>
            </a:r>
            <a:r>
              <a:rPr lang="en-GB" sz="2000" dirty="0" smtClean="0"/>
              <a:t> canals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usually idiopathic (age-related vestibular membrane degeneration)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may occur after minor head trauma or other vestibular insults</a:t>
            </a:r>
            <a:endParaRPr lang="en-GB" sz="2000" dirty="0"/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/>
              <a:t>b</a:t>
            </a:r>
            <a:r>
              <a:rPr lang="en-GB" sz="2000" dirty="0" smtClean="0"/>
              <a:t>rief episodes of vertigo ≤ 60 seconds 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precipitated by certain head movements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sz="2000" dirty="0" smtClean="0"/>
              <a:t>looking upwards (posterior </a:t>
            </a:r>
            <a:r>
              <a:rPr lang="en-GB" sz="2000" dirty="0" err="1" smtClean="0"/>
              <a:t>canalithiasis</a:t>
            </a:r>
            <a:r>
              <a:rPr lang="en-GB" sz="2000" dirty="0" smtClean="0"/>
              <a:t>) e.g. hanging out the washing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sz="2000" dirty="0" smtClean="0"/>
              <a:t>turning over in bed (horizontal </a:t>
            </a:r>
            <a:r>
              <a:rPr lang="en-GB" sz="2000" dirty="0" err="1" smtClean="0"/>
              <a:t>canalithiasis</a:t>
            </a:r>
            <a:r>
              <a:rPr lang="en-GB" sz="2000" dirty="0" smtClean="0"/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recurrent episodes over weeks to months</a:t>
            </a:r>
            <a:endParaRPr lang="en-GB" sz="2000" dirty="0"/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more persistent </a:t>
            </a:r>
            <a:r>
              <a:rPr lang="en-GB" sz="2000" dirty="0" err="1" smtClean="0"/>
              <a:t>dysequilibrium</a:t>
            </a:r>
            <a:r>
              <a:rPr lang="en-GB" sz="2000" dirty="0" smtClean="0"/>
              <a:t> may occur in chronic cases</a:t>
            </a:r>
            <a:endParaRPr lang="en-GB" sz="2000" dirty="0"/>
          </a:p>
        </p:txBody>
      </p:sp>
      <p:pic>
        <p:nvPicPr>
          <p:cNvPr id="5126" name="Picture 6" descr="http://vestibular.org/sites/default/files/BPPV_otoconia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22" y="2785472"/>
            <a:ext cx="4203923" cy="341188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BPPV: Diagnosis – Dix-</a:t>
            </a:r>
            <a:r>
              <a:rPr lang="en-GB" dirty="0" err="1" smtClean="0">
                <a:latin typeface="Calibri Light" pitchFamily="34" charset="0"/>
              </a:rPr>
              <a:t>Hallpike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1560" y="1772816"/>
            <a:ext cx="78488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patient </a:t>
            </a:r>
            <a:r>
              <a:rPr lang="en-GB" sz="2000" dirty="0"/>
              <a:t>sitting, </a:t>
            </a:r>
            <a:r>
              <a:rPr lang="en-GB" sz="2000" dirty="0" smtClean="0"/>
              <a:t>extend neck and turn to one side 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patient then </a:t>
            </a:r>
            <a:r>
              <a:rPr lang="en-GB" sz="2000" dirty="0"/>
              <a:t>placed </a:t>
            </a:r>
            <a:r>
              <a:rPr lang="en-GB" sz="2000" dirty="0" smtClean="0"/>
              <a:t>rapidly supine with head hanging over edge of bed at 30° to horizontal 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observe patient for </a:t>
            </a:r>
            <a:r>
              <a:rPr lang="en-GB" sz="2000" dirty="0"/>
              <a:t>30 </a:t>
            </a:r>
            <a:r>
              <a:rPr lang="en-GB" sz="2000" dirty="0" smtClean="0"/>
              <a:t>seconds for nystagmus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smtClean="0"/>
              <a:t>appears </a:t>
            </a:r>
            <a:r>
              <a:rPr lang="en-GB" sz="2000" dirty="0"/>
              <a:t>with </a:t>
            </a:r>
            <a:r>
              <a:rPr lang="en-GB" sz="2000" dirty="0" smtClean="0">
                <a:solidFill>
                  <a:srgbClr val="FF0000"/>
                </a:solidFill>
              </a:rPr>
              <a:t>latency </a:t>
            </a:r>
            <a:r>
              <a:rPr lang="en-GB" sz="2000" dirty="0"/>
              <a:t>of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a few seconds and lasts </a:t>
            </a:r>
            <a:r>
              <a:rPr lang="en-GB" sz="2000" dirty="0" smtClean="0"/>
              <a:t>&lt; 30 seconds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smtClean="0"/>
              <a:t>typical trajectory beating </a:t>
            </a:r>
            <a:r>
              <a:rPr lang="en-GB" sz="2000" dirty="0">
                <a:solidFill>
                  <a:srgbClr val="FF0000"/>
                </a:solidFill>
              </a:rPr>
              <a:t>upward and </a:t>
            </a:r>
            <a:r>
              <a:rPr lang="en-GB" sz="2000" dirty="0" err="1">
                <a:solidFill>
                  <a:srgbClr val="FF0000"/>
                </a:solidFill>
              </a:rPr>
              <a:t>torsionally</a:t>
            </a:r>
            <a:r>
              <a:rPr lang="en-GB" sz="2000" dirty="0"/>
              <a:t>, with </a:t>
            </a:r>
            <a:r>
              <a:rPr lang="en-GB" sz="2000" dirty="0" smtClean="0"/>
              <a:t>upper </a:t>
            </a:r>
            <a:r>
              <a:rPr lang="en-GB" sz="2000" dirty="0"/>
              <a:t>poles of </a:t>
            </a:r>
            <a:r>
              <a:rPr lang="en-GB" sz="2000" dirty="0" smtClean="0"/>
              <a:t>eyes </a:t>
            </a:r>
            <a:r>
              <a:rPr lang="en-GB" sz="2000" dirty="0"/>
              <a:t>beating toward the </a:t>
            </a:r>
            <a:r>
              <a:rPr lang="en-GB" sz="2000" dirty="0" smtClean="0"/>
              <a:t>ground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smtClean="0"/>
              <a:t>recurs in </a:t>
            </a:r>
            <a:r>
              <a:rPr lang="en-GB" sz="2000" dirty="0"/>
              <a:t>the opposite </a:t>
            </a:r>
            <a:r>
              <a:rPr lang="en-GB" sz="2000" dirty="0" smtClean="0"/>
              <a:t>direction on sitting the patient up 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smtClean="0"/>
              <a:t>intensity and duration decreases with each repetition to the provoked side i.e</a:t>
            </a:r>
            <a:r>
              <a:rPr lang="en-GB" sz="2000" dirty="0" smtClean="0">
                <a:solidFill>
                  <a:srgbClr val="FF0000"/>
                </a:solidFill>
              </a:rPr>
              <a:t>. </a:t>
            </a:r>
            <a:r>
              <a:rPr lang="en-GB" sz="2000" dirty="0" err="1" smtClean="0">
                <a:solidFill>
                  <a:srgbClr val="FF0000"/>
                </a:solidFill>
              </a:rPr>
              <a:t>fatiguability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if </a:t>
            </a:r>
            <a:r>
              <a:rPr lang="en-GB" sz="2000" dirty="0"/>
              <a:t>nystagmus is not provoked, </a:t>
            </a:r>
            <a:r>
              <a:rPr lang="en-GB" sz="2000" dirty="0" smtClean="0"/>
              <a:t>repeat manoeuvre  </a:t>
            </a:r>
            <a:r>
              <a:rPr lang="en-GB" sz="2000" dirty="0"/>
              <a:t>with </a:t>
            </a:r>
            <a:r>
              <a:rPr lang="en-GB" sz="2000" dirty="0" smtClean="0"/>
              <a:t>head </a:t>
            </a:r>
            <a:r>
              <a:rPr lang="en-GB" sz="2000" dirty="0"/>
              <a:t>turned to the </a:t>
            </a:r>
            <a:r>
              <a:rPr lang="en-GB" sz="2000" dirty="0" smtClean="0"/>
              <a:t>opposite side </a:t>
            </a:r>
            <a:endParaRPr lang="en-GB" sz="2000" dirty="0"/>
          </a:p>
        </p:txBody>
      </p:sp>
      <p:pic>
        <p:nvPicPr>
          <p:cNvPr id="5124" name="Picture 4" descr="https://believehalfofwhatyousee.files.wordpress.com/2014/03/dix-hallpike-maneuv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7"/>
          <a:stretch/>
        </p:blipFill>
        <p:spPr bwMode="auto">
          <a:xfrm>
            <a:off x="3059832" y="2708920"/>
            <a:ext cx="5688632" cy="383485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04043"/>
            <a:ext cx="554360" cy="5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latin typeface="Calibri Light" pitchFamily="34" charset="0"/>
              </a:rPr>
              <a:t>BPPV Treatment – </a:t>
            </a:r>
            <a:r>
              <a:rPr lang="en-GB" dirty="0" err="1" smtClean="0">
                <a:latin typeface="Calibri Light" pitchFamily="34" charset="0"/>
              </a:rPr>
              <a:t>Epley</a:t>
            </a:r>
            <a:r>
              <a:rPr lang="en-GB" dirty="0" smtClean="0">
                <a:latin typeface="Calibri Light" pitchFamily="34" charset="0"/>
              </a:rPr>
              <a:t> </a:t>
            </a:r>
            <a:r>
              <a:rPr lang="en-GB" dirty="0" err="1" smtClean="0">
                <a:latin typeface="Calibri Light" pitchFamily="34" charset="0"/>
              </a:rPr>
              <a:t>Manouevre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7564" y="1788673"/>
            <a:ext cx="784887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/>
              <a:t>particle </a:t>
            </a:r>
            <a:r>
              <a:rPr lang="en-GB" sz="2000" dirty="0" smtClean="0"/>
              <a:t>repositioning manoeuvre - encourages debris to move back into the </a:t>
            </a:r>
            <a:r>
              <a:rPr lang="en-GB" sz="2000" dirty="0" err="1" smtClean="0"/>
              <a:t>utricular</a:t>
            </a:r>
            <a:r>
              <a:rPr lang="en-GB" sz="2000" dirty="0" smtClean="0"/>
              <a:t> cavity 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single manoeuvre effective in 85% of patients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modified manoeuvres (</a:t>
            </a:r>
            <a:r>
              <a:rPr lang="en-GB" sz="2000" dirty="0" err="1" smtClean="0"/>
              <a:t>Lempert</a:t>
            </a:r>
            <a:r>
              <a:rPr lang="en-GB" sz="2000" dirty="0" smtClean="0"/>
              <a:t> roll, </a:t>
            </a:r>
            <a:r>
              <a:rPr lang="en-GB" sz="2000" dirty="0" err="1" smtClean="0"/>
              <a:t>Gufoni</a:t>
            </a:r>
            <a:r>
              <a:rPr lang="en-GB" sz="2000" dirty="0" smtClean="0"/>
              <a:t>) for anterior / horizontal </a:t>
            </a:r>
            <a:r>
              <a:rPr lang="en-GB" sz="2000" dirty="0" err="1" smtClean="0"/>
              <a:t>canalithiasis</a:t>
            </a:r>
            <a:endParaRPr lang="en-GB" sz="2000" dirty="0" smtClean="0"/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up to 1/3 have vague imbalance and dizziness for 2-3 weeks after successful treatment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smtClean="0"/>
              <a:t>postural restriction (cervical collar / upright posture) for 2 days?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smtClean="0"/>
              <a:t>vestibular suppressants for 1 week?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35% recurrence rate at 5 years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smtClean="0"/>
              <a:t>more likely if older with chronic symptoms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75183" y="332656"/>
            <a:ext cx="5993633" cy="6161155"/>
            <a:chOff x="1575183" y="332656"/>
            <a:chExt cx="5993633" cy="6161155"/>
          </a:xfrm>
        </p:grpSpPr>
        <p:pic>
          <p:nvPicPr>
            <p:cNvPr id="5122" name="Picture 2" descr="http://crashingpatient.com/wp-content/images/part1/dmmbalf2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19"/>
            <a:stretch/>
          </p:blipFill>
          <p:spPr bwMode="auto">
            <a:xfrm>
              <a:off x="1575183" y="332656"/>
              <a:ext cx="5993633" cy="61611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819" y="4581128"/>
              <a:ext cx="554360" cy="554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82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Vestibular </a:t>
            </a:r>
            <a:r>
              <a:rPr lang="en-GB" dirty="0" err="1" smtClean="0">
                <a:latin typeface="Calibri Light" pitchFamily="34" charset="0"/>
              </a:rPr>
              <a:t>Neuronitis</a:t>
            </a:r>
            <a:r>
              <a:rPr lang="en-GB" dirty="0" smtClean="0">
                <a:latin typeface="Calibri Light" pitchFamily="34" charset="0"/>
              </a:rPr>
              <a:t> / Neuritis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980728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" y="1340768"/>
            <a:ext cx="803923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Viral or post-viral inflammation of the vestibular nerve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50% report preceding viral infection (URTI); causative agent unknown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Acute onset sustained vertigo (often present on waking)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Nausea, vomiting, gait instability (veering towards affected side)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err="1" smtClean="0">
                <a:solidFill>
                  <a:schemeClr val="accent2"/>
                </a:solidFill>
              </a:rPr>
              <a:t>Labyrinthitis</a:t>
            </a:r>
            <a:r>
              <a:rPr lang="en-GB" sz="2000" dirty="0" smtClean="0"/>
              <a:t> only if associated hearing loss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Examination consistent with unilateral peripheral vestibular insult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dirty="0"/>
              <a:t>s</a:t>
            </a:r>
            <a:r>
              <a:rPr lang="en-GB" dirty="0" smtClean="0"/>
              <a:t>pontaneous unidirectional nystagmus (fast phase away from affected side)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dirty="0"/>
              <a:t>p</a:t>
            </a:r>
            <a:r>
              <a:rPr lang="en-GB" dirty="0" smtClean="0"/>
              <a:t>ositive (abnormal) head impulse test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NO other neurological symptoms or signs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Rx oral steroids and </a:t>
            </a:r>
            <a:r>
              <a:rPr lang="en-GB" sz="2000" dirty="0" smtClean="0">
                <a:solidFill>
                  <a:srgbClr val="FF0000"/>
                </a:solidFill>
              </a:rPr>
              <a:t>short-term</a:t>
            </a:r>
            <a:r>
              <a:rPr lang="en-GB" sz="2000" dirty="0" smtClean="0"/>
              <a:t> vestibular suppressants (</a:t>
            </a:r>
            <a:r>
              <a:rPr lang="en-GB" sz="2000" dirty="0" err="1" smtClean="0"/>
              <a:t>lorazepam</a:t>
            </a:r>
            <a:r>
              <a:rPr lang="en-GB" sz="2000" dirty="0" smtClean="0"/>
              <a:t>, </a:t>
            </a:r>
            <a:r>
              <a:rPr lang="en-GB" sz="2000" dirty="0" err="1" smtClean="0"/>
              <a:t>prochlorperazine</a:t>
            </a:r>
            <a:r>
              <a:rPr lang="en-GB" sz="2000" dirty="0" smtClean="0"/>
              <a:t>, </a:t>
            </a:r>
            <a:r>
              <a:rPr lang="en-GB" sz="2000" dirty="0" err="1" smtClean="0"/>
              <a:t>cyclizine</a:t>
            </a:r>
            <a:r>
              <a:rPr lang="en-GB" sz="2000" dirty="0" smtClean="0"/>
              <a:t>)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Gradual resolution of symptoms over 24-48h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/>
              <a:t> residual imbalance and nonspecific dizziness may persist for </a:t>
            </a:r>
            <a:r>
              <a:rPr lang="en-GB" sz="2000" dirty="0" smtClean="0"/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25928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8" y="918683"/>
            <a:ext cx="8529543" cy="6482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28" y="901542"/>
            <a:ext cx="3991937" cy="4989921"/>
          </a:xfrm>
          <a:prstGeom prst="rect">
            <a:avLst/>
          </a:prstGeom>
        </p:spPr>
      </p:pic>
      <p:sp>
        <p:nvSpPr>
          <p:cNvPr id="3" name="Circular Arrow 2"/>
          <p:cNvSpPr/>
          <p:nvPr/>
        </p:nvSpPr>
        <p:spPr>
          <a:xfrm flipH="1">
            <a:off x="4810842" y="472453"/>
            <a:ext cx="1294074" cy="13574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59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flipH="1">
            <a:off x="3068446" y="471940"/>
            <a:ext cx="1294074" cy="13574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59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4880607" y="472453"/>
            <a:ext cx="1298448" cy="13574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59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>
            <a:off x="3150544" y="472453"/>
            <a:ext cx="1298448" cy="13574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59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51057"/>
            <a:ext cx="999894" cy="999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29" y="901542"/>
            <a:ext cx="3991937" cy="4989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8" t="24280" r="8743" b="6101"/>
          <a:stretch/>
        </p:blipFill>
        <p:spPr>
          <a:xfrm rot="21288572">
            <a:off x="3390669" y="1291833"/>
            <a:ext cx="649628" cy="653663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8" t="24280" r="8743" b="6101"/>
          <a:stretch/>
        </p:blipFill>
        <p:spPr>
          <a:xfrm rot="21288572">
            <a:off x="5202830" y="1291833"/>
            <a:ext cx="649628" cy="653663"/>
          </a:xfrm>
          <a:prstGeom prst="ellipse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2938243" y="4396524"/>
            <a:ext cx="1554480" cy="1554480"/>
          </a:xfrm>
          <a:prstGeom prst="mathMultiply">
            <a:avLst>
              <a:gd name="adj1" fmla="val 13887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-7777" y="435699"/>
            <a:ext cx="8180177" cy="16561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180000" bIns="180000" rtlCol="0">
            <a:spAutoFit/>
          </a:bodyPr>
          <a:lstStyle/>
          <a:p>
            <a:r>
              <a:rPr lang="en-GB" sz="2800" dirty="0" smtClean="0"/>
              <a:t>In the resting state, low-level baseline activity from both vestibular systems stimulates medial and lateral recti on both sides equally, maintaining forward gaze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5" y="2491330"/>
            <a:ext cx="8526455" cy="122529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180000" bIns="180000" rtlCol="0">
            <a:spAutoFit/>
          </a:bodyPr>
          <a:lstStyle/>
          <a:p>
            <a:r>
              <a:rPr lang="en-GB" sz="2800" dirty="0" smtClean="0"/>
              <a:t>With a unilateral peripheral vestibular lesion, vestibular activity from the affected (left) side ceases….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5" y="562667"/>
            <a:ext cx="8180177" cy="16561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180000" bIns="180000" rtlCol="0">
            <a:spAutoFit/>
          </a:bodyPr>
          <a:lstStyle/>
          <a:p>
            <a:r>
              <a:rPr lang="en-GB" sz="2800" dirty="0" smtClean="0"/>
              <a:t>Vestibular output from the unaffected (right) side is now unopposed and the brain misinterprets this as if the head is turning towards the right…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7778" y="1150675"/>
            <a:ext cx="8180177" cy="20870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180000" bIns="180000" rtlCol="0">
            <a:spAutoFit/>
          </a:bodyPr>
          <a:lstStyle/>
          <a:p>
            <a:r>
              <a:rPr lang="en-GB" sz="2800" dirty="0" smtClean="0"/>
              <a:t>…causing activation of the left lateral rectus and right medial rectus, effected by the intact vestibular system; the eyes are slowly dragged off target to the left (the pathological component of nystagmus)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85" y="4294827"/>
            <a:ext cx="8180177" cy="16561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180000" bIns="180000" rtlCol="0">
            <a:spAutoFit/>
          </a:bodyPr>
          <a:lstStyle/>
          <a:p>
            <a:r>
              <a:rPr lang="en-GB" sz="2800" dirty="0" smtClean="0"/>
              <a:t>There is then a rapid corrective movement of the eyes to the right (fast phase of </a:t>
            </a:r>
            <a:r>
              <a:rPr lang="en-GB" sz="2800" dirty="0" err="1" smtClean="0"/>
              <a:t>nystagmus</a:t>
            </a:r>
            <a:r>
              <a:rPr lang="en-GB" sz="2800" dirty="0" smtClean="0"/>
              <a:t> away from the side of the lesion) back into the midline</a:t>
            </a:r>
          </a:p>
        </p:txBody>
      </p:sp>
    </p:spTree>
    <p:extLst>
      <p:ext uri="{BB962C8B-B14F-4D97-AF65-F5344CB8AC3E}">
        <p14:creationId xmlns:p14="http://schemas.microsoft.com/office/powerpoint/2010/main" val="33987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Meniere’s Disease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" y="1619300"/>
            <a:ext cx="81472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Idiopathic </a:t>
            </a:r>
            <a:r>
              <a:rPr lang="en-GB" sz="2000" dirty="0" err="1" smtClean="0"/>
              <a:t>endolymphatic</a:t>
            </a:r>
            <a:r>
              <a:rPr lang="en-GB" sz="2000" dirty="0" smtClean="0"/>
              <a:t> </a:t>
            </a:r>
            <a:r>
              <a:rPr lang="en-GB" sz="2000" dirty="0" err="1" smtClean="0"/>
              <a:t>hydrops</a:t>
            </a:r>
            <a:r>
              <a:rPr lang="en-GB" sz="2000" dirty="0" smtClean="0"/>
              <a:t>; aetiology unclear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Prevalence 0.1-0.2%, usual onset age 20-40 years (may occur at any age)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Episodic attacks of vertigo </a:t>
            </a:r>
            <a:r>
              <a:rPr lang="en-GB" sz="2000" dirty="0" smtClean="0"/>
              <a:t>/ vomiting lasting minutes to 24h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000" dirty="0" smtClean="0"/>
              <a:t>May be preceded by sensation of </a:t>
            </a:r>
            <a:r>
              <a:rPr lang="en-GB" sz="2000" dirty="0" smtClean="0">
                <a:solidFill>
                  <a:schemeClr val="accent2"/>
                </a:solidFill>
              </a:rPr>
              <a:t>aural fullness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000" dirty="0" smtClean="0"/>
              <a:t>Progressive </a:t>
            </a:r>
            <a:r>
              <a:rPr lang="en-GB" sz="2000" dirty="0" smtClean="0">
                <a:solidFill>
                  <a:srgbClr val="FF0000"/>
                </a:solidFill>
              </a:rPr>
              <a:t>sensorineural hearing loss </a:t>
            </a:r>
            <a:r>
              <a:rPr lang="en-GB" sz="2000" dirty="0" smtClean="0"/>
              <a:t>(initially low-frequency / fluctuating)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000" dirty="0" smtClean="0"/>
              <a:t>Low-frequency </a:t>
            </a:r>
            <a:r>
              <a:rPr lang="en-GB" sz="2000" dirty="0" smtClean="0">
                <a:solidFill>
                  <a:srgbClr val="FF0000"/>
                </a:solidFill>
              </a:rPr>
              <a:t>tinnitus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err="1" smtClean="0"/>
              <a:t>Tumarkin’s</a:t>
            </a:r>
            <a:r>
              <a:rPr lang="en-GB" sz="2000" dirty="0" smtClean="0"/>
              <a:t> </a:t>
            </a:r>
            <a:r>
              <a:rPr lang="en-GB" sz="2000" dirty="0" err="1" smtClean="0"/>
              <a:t>otolithic</a:t>
            </a:r>
            <a:r>
              <a:rPr lang="en-GB" sz="2000" dirty="0" smtClean="0"/>
              <a:t> crises (drop attacks) may occur with chronic disease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Examination consistent with unilateral peripheral vestibular insult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Need to exclude acoustic neuroma (MRI internal auditory meatus)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Becomes bilateral in 1/3 of cases, BPPV occurs in 40%</a:t>
            </a:r>
          </a:p>
        </p:txBody>
      </p:sp>
    </p:spTree>
    <p:extLst>
      <p:ext uri="{BB962C8B-B14F-4D97-AF65-F5344CB8AC3E}">
        <p14:creationId xmlns:p14="http://schemas.microsoft.com/office/powerpoint/2010/main" val="25928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Meniere’s Disease - Treatment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8843" y="1547929"/>
            <a:ext cx="80392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Rx acute attacks with </a:t>
            </a:r>
            <a:r>
              <a:rPr lang="en-GB" sz="2000" dirty="0" smtClean="0">
                <a:solidFill>
                  <a:srgbClr val="FF0000"/>
                </a:solidFill>
              </a:rPr>
              <a:t>short-term</a:t>
            </a:r>
            <a:r>
              <a:rPr lang="en-GB" sz="2000" dirty="0" smtClean="0"/>
              <a:t> vestibular suppressants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endParaRPr lang="en-GB" sz="2000" dirty="0" smtClean="0"/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Lifestyle modification </a:t>
            </a:r>
          </a:p>
          <a:p>
            <a:pPr marL="540000" lvl="1" indent="-1800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dirty="0" smtClean="0"/>
              <a:t>decrease salt intake (2-3g sodium per day)</a:t>
            </a:r>
          </a:p>
          <a:p>
            <a:pPr marL="540000" lvl="1" indent="-1800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dirty="0"/>
              <a:t>r</a:t>
            </a:r>
            <a:r>
              <a:rPr lang="en-GB" dirty="0" smtClean="0"/>
              <a:t>educe consumption of alcohol, caffeine, nicotine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endParaRPr lang="en-GB" sz="2000" dirty="0" smtClean="0"/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Chronic therapy with </a:t>
            </a:r>
            <a:r>
              <a:rPr lang="en-GB" sz="2000" dirty="0" err="1" smtClean="0"/>
              <a:t>bendroflumethiazide</a:t>
            </a:r>
            <a:r>
              <a:rPr lang="en-GB" sz="2000" dirty="0" smtClean="0"/>
              <a:t> and / or </a:t>
            </a:r>
            <a:r>
              <a:rPr lang="en-GB" sz="2000" dirty="0" err="1" smtClean="0"/>
              <a:t>betahistine</a:t>
            </a:r>
            <a:r>
              <a:rPr lang="en-GB" sz="2000" dirty="0" smtClean="0"/>
              <a:t> (</a:t>
            </a:r>
            <a:r>
              <a:rPr lang="en-GB" sz="2000" dirty="0" err="1" smtClean="0"/>
              <a:t>Serc</a:t>
            </a:r>
            <a:r>
              <a:rPr lang="en-GB" sz="2000" dirty="0" smtClean="0"/>
              <a:t>®)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endParaRPr lang="en-GB" sz="2000" dirty="0" smtClean="0"/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Surgical options</a:t>
            </a:r>
          </a:p>
          <a:p>
            <a:pPr marL="540000" lvl="1" indent="-1800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dirty="0" smtClean="0"/>
              <a:t>destructive (</a:t>
            </a:r>
            <a:r>
              <a:rPr lang="en-GB" dirty="0" err="1" smtClean="0"/>
              <a:t>intratympanic</a:t>
            </a:r>
            <a:r>
              <a:rPr lang="en-GB" dirty="0" smtClean="0"/>
              <a:t> gentamicin, </a:t>
            </a:r>
            <a:r>
              <a:rPr lang="en-GB" dirty="0" err="1" smtClean="0"/>
              <a:t>labyrinthectomy</a:t>
            </a:r>
            <a:r>
              <a:rPr lang="en-GB" dirty="0" smtClean="0"/>
              <a:t>, vestibular </a:t>
            </a:r>
            <a:r>
              <a:rPr lang="en-GB" dirty="0" err="1" smtClean="0"/>
              <a:t>neurectomy</a:t>
            </a:r>
            <a:r>
              <a:rPr lang="en-GB" dirty="0" smtClean="0"/>
              <a:t>)</a:t>
            </a:r>
          </a:p>
          <a:p>
            <a:pPr marL="540000" lvl="1" indent="-1800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dirty="0" smtClean="0"/>
              <a:t>non-destructive (</a:t>
            </a:r>
            <a:r>
              <a:rPr lang="en-GB" dirty="0" err="1" smtClean="0"/>
              <a:t>endolymphatic</a:t>
            </a:r>
            <a:r>
              <a:rPr lang="en-GB" dirty="0" smtClean="0"/>
              <a:t> sac decompression / shunting or </a:t>
            </a:r>
            <a:r>
              <a:rPr lang="en-GB" dirty="0" err="1" smtClean="0"/>
              <a:t>sacculotomy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382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helbyearnoseandthroat.com/wp-content/uploads/2015/07/Feelingdizzy-1024x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87" y="-116585"/>
            <a:ext cx="9179287" cy="78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What is Dizziness?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338" y="2923583"/>
            <a:ext cx="2664296" cy="584775"/>
          </a:xfrm>
          <a:prstGeom prst="rect">
            <a:avLst/>
          </a:prstGeom>
          <a:solidFill>
            <a:srgbClr val="282828">
              <a:alpha val="85098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 Light" pitchFamily="34" charset="0"/>
              </a:rPr>
              <a:t>Giddy</a:t>
            </a:r>
            <a:endParaRPr lang="en-GB" sz="32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850" y="3861048"/>
            <a:ext cx="2664296" cy="584775"/>
          </a:xfrm>
          <a:prstGeom prst="rect">
            <a:avLst/>
          </a:prstGeom>
          <a:solidFill>
            <a:srgbClr val="282828">
              <a:alpha val="85098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 Light" pitchFamily="34" charset="0"/>
              </a:rPr>
              <a:t>Light-headed</a:t>
            </a:r>
            <a:endParaRPr lang="en-GB" sz="32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631195"/>
            <a:ext cx="2664296" cy="584775"/>
          </a:xfrm>
          <a:prstGeom prst="rect">
            <a:avLst/>
          </a:prstGeom>
          <a:solidFill>
            <a:srgbClr val="282828">
              <a:alpha val="85098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 Light" pitchFamily="34" charset="0"/>
              </a:rPr>
              <a:t>Off-balance</a:t>
            </a:r>
            <a:endParaRPr lang="en-GB" sz="32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933056"/>
            <a:ext cx="2664296" cy="584775"/>
          </a:xfrm>
          <a:prstGeom prst="rect">
            <a:avLst/>
          </a:prstGeom>
          <a:solidFill>
            <a:srgbClr val="282828">
              <a:alpha val="85098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 Light" pitchFamily="34" charset="0"/>
              </a:rPr>
              <a:t>Unsteady</a:t>
            </a:r>
            <a:endParaRPr lang="en-GB" sz="32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4941168"/>
            <a:ext cx="2664296" cy="584775"/>
          </a:xfrm>
          <a:prstGeom prst="rect">
            <a:avLst/>
          </a:prstGeom>
          <a:solidFill>
            <a:srgbClr val="282828">
              <a:alpha val="85098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 Light" pitchFamily="34" charset="0"/>
              </a:rPr>
              <a:t>Faint</a:t>
            </a:r>
            <a:endParaRPr lang="en-GB" sz="32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3507" y="1700808"/>
            <a:ext cx="2664296" cy="584775"/>
          </a:xfrm>
          <a:prstGeom prst="rect">
            <a:avLst/>
          </a:prstGeom>
          <a:solidFill>
            <a:srgbClr val="282828">
              <a:alpha val="85098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 Light" pitchFamily="34" charset="0"/>
              </a:rPr>
              <a:t>Fuzzy-head</a:t>
            </a:r>
            <a:endParaRPr lang="en-GB" sz="32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797152"/>
            <a:ext cx="2664296" cy="584775"/>
          </a:xfrm>
          <a:prstGeom prst="rect">
            <a:avLst/>
          </a:prstGeom>
          <a:solidFill>
            <a:srgbClr val="282828">
              <a:alpha val="85098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 Light" pitchFamily="34" charset="0"/>
              </a:rPr>
              <a:t>Room spinning</a:t>
            </a:r>
            <a:endParaRPr lang="en-GB" sz="32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1993195"/>
            <a:ext cx="2664296" cy="584775"/>
          </a:xfrm>
          <a:prstGeom prst="rect">
            <a:avLst/>
          </a:prstGeom>
          <a:solidFill>
            <a:srgbClr val="282828">
              <a:alpha val="85098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 Light" pitchFamily="34" charset="0"/>
              </a:rPr>
              <a:t>Dizzy</a:t>
            </a:r>
            <a:endParaRPr lang="en-GB" sz="32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3828" y="5733256"/>
            <a:ext cx="2664296" cy="584775"/>
          </a:xfrm>
          <a:prstGeom prst="rect">
            <a:avLst/>
          </a:prstGeom>
          <a:solidFill>
            <a:srgbClr val="282828">
              <a:alpha val="85098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 Light" pitchFamily="34" charset="0"/>
              </a:rPr>
              <a:t>Vertigo</a:t>
            </a:r>
            <a:endParaRPr lang="en-GB" sz="32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276364"/>
            <a:ext cx="2664296" cy="584775"/>
          </a:xfrm>
          <a:prstGeom prst="rect">
            <a:avLst/>
          </a:prstGeom>
          <a:solidFill>
            <a:srgbClr val="282828">
              <a:alpha val="85098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 Light" pitchFamily="34" charset="0"/>
              </a:rPr>
              <a:t>Panicky</a:t>
            </a:r>
            <a:endParaRPr lang="en-GB" sz="3200" dirty="0">
              <a:solidFill>
                <a:schemeClr val="bg1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Posterior Circulation Stroke (POCS)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82960" y="1700808"/>
            <a:ext cx="822204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Acute onset sustained vertigo lasting hours to days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Suspect if age &gt;40 and / or vascular risk factors (or any other </a:t>
            </a:r>
            <a:r>
              <a:rPr lang="en-GB" sz="2000" dirty="0" smtClean="0">
                <a:solidFill>
                  <a:schemeClr val="accent2"/>
                </a:solidFill>
              </a:rPr>
              <a:t>red flags</a:t>
            </a:r>
            <a:r>
              <a:rPr lang="en-GB" sz="2000" dirty="0" smtClean="0"/>
              <a:t>)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Associated neurological symptoms / signs (except midline cerebellar stroke)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/>
              <a:t>d</a:t>
            </a:r>
            <a:r>
              <a:rPr lang="en-GB" sz="2000" dirty="0" smtClean="0"/>
              <a:t>iplopia (</a:t>
            </a:r>
            <a:r>
              <a:rPr lang="en-GB" sz="2000" dirty="0" err="1" smtClean="0"/>
              <a:t>ophthalmoplegia</a:t>
            </a:r>
            <a:r>
              <a:rPr lang="en-GB" sz="2000" dirty="0" smtClean="0"/>
              <a:t>), dysphagia, dysarthria, 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/>
              <a:t>f</a:t>
            </a:r>
            <a:r>
              <a:rPr lang="en-GB" sz="2000" dirty="0" smtClean="0"/>
              <a:t>ocal unilateral / bilateral motor /sensory deficits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/>
              <a:t>c</a:t>
            </a:r>
            <a:r>
              <a:rPr lang="en-GB" sz="2000" dirty="0" smtClean="0"/>
              <a:t>rossed syndromes e.g. lateral medullary syndrome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/>
              <a:t>h</a:t>
            </a:r>
            <a:r>
              <a:rPr lang="en-GB" sz="2000" dirty="0" smtClean="0"/>
              <a:t>omonymous hemianopia, pupillary abnormalities (e.g. Horner’s)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/>
              <a:t>s</a:t>
            </a:r>
            <a:r>
              <a:rPr lang="en-GB" sz="2000" dirty="0" smtClean="0"/>
              <a:t>yncope or altered conscious level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Severe postural instability / </a:t>
            </a:r>
            <a:r>
              <a:rPr lang="en-GB" sz="2000" dirty="0" err="1" smtClean="0"/>
              <a:t>truncal</a:t>
            </a:r>
            <a:r>
              <a:rPr lang="en-GB" sz="2000" dirty="0" smtClean="0"/>
              <a:t> ataxia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Examination consistent with central cause for vertigo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MRI with DWI +/- MRA/CTA are the investigations of choice</a:t>
            </a:r>
          </a:p>
        </p:txBody>
      </p:sp>
    </p:spTree>
    <p:extLst>
      <p:ext uri="{BB962C8B-B14F-4D97-AF65-F5344CB8AC3E}">
        <p14:creationId xmlns:p14="http://schemas.microsoft.com/office/powerpoint/2010/main" val="25928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riclukepeterson.files.wordpress.com/2013/01/intense-headache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99393"/>
            <a:ext cx="10615809" cy="70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12576" y="-819472"/>
            <a:ext cx="10585176" cy="861627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80"/>
            <a:ext cx="8229600" cy="1143000"/>
          </a:xfrm>
        </p:spPr>
        <p:txBody>
          <a:bodyPr/>
          <a:lstStyle/>
          <a:p>
            <a:pPr algn="l"/>
            <a:r>
              <a:rPr lang="en-GB" dirty="0" err="1" smtClean="0">
                <a:latin typeface="Calibri Light" pitchFamily="34" charset="0"/>
              </a:rPr>
              <a:t>Migrainous</a:t>
            </a:r>
            <a:r>
              <a:rPr lang="en-GB" dirty="0" smtClean="0">
                <a:latin typeface="Calibri Light" pitchFamily="34" charset="0"/>
              </a:rPr>
              <a:t> Vertigo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980728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788673"/>
            <a:ext cx="8435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aka vestibular migraine (NOT the same as basilar migraine)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higher incidence of vertigo, travel-sickness, BPPV and Meniere’s in </a:t>
            </a:r>
            <a:r>
              <a:rPr lang="en-GB" sz="2000" dirty="0" err="1" smtClean="0"/>
              <a:t>migraineurs</a:t>
            </a:r>
            <a:endParaRPr lang="en-GB" sz="2000" dirty="0" smtClean="0"/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/>
              <a:t>episodic vertigo in patients with a history of </a:t>
            </a:r>
            <a:r>
              <a:rPr lang="en-GB" sz="2000" dirty="0" smtClean="0"/>
              <a:t>migraine </a:t>
            </a:r>
            <a:r>
              <a:rPr lang="en-GB" sz="2000" dirty="0"/>
              <a:t>or with other clinical features of </a:t>
            </a:r>
            <a:r>
              <a:rPr lang="en-GB" sz="2000" dirty="0" smtClean="0"/>
              <a:t>migraine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episodes last seconds to days (≤72h) and may recur several times per day or only a few times every year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no other neurological symptoms, headache often absent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no confirmatory tests (diagnosis of exclusion)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acute migraine treatments (e.g. </a:t>
            </a:r>
            <a:r>
              <a:rPr lang="en-GB" sz="2000" dirty="0" err="1" smtClean="0"/>
              <a:t>triptans</a:t>
            </a:r>
            <a:r>
              <a:rPr lang="en-GB" sz="2000" dirty="0" smtClean="0"/>
              <a:t>), vestibular suppressants and prophylactic migraine therapy (e.g. </a:t>
            </a:r>
            <a:r>
              <a:rPr lang="el-GR" sz="2000" dirty="0" smtClean="0"/>
              <a:t>β</a:t>
            </a:r>
            <a:r>
              <a:rPr lang="en-GB" sz="2000" dirty="0" smtClean="0"/>
              <a:t>-blockers, TCAs) may be effective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048" y="1742506"/>
            <a:ext cx="8246424" cy="41857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lIns="457200" rIns="457200">
            <a:spAutoFit/>
          </a:bodyPr>
          <a:lstStyle/>
          <a:p>
            <a:endParaRPr lang="en-GB" sz="2000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Diagnostic Criteria</a:t>
            </a:r>
            <a:endParaRPr lang="en-GB" sz="2400" dirty="0"/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GB" dirty="0"/>
              <a:t>Episodic vestibular symptoms 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GB" dirty="0" smtClean="0"/>
              <a:t>Migraine </a:t>
            </a:r>
            <a:r>
              <a:rPr lang="en-GB" dirty="0"/>
              <a:t>according to the IHS criteria 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GB" dirty="0" smtClean="0"/>
              <a:t>At </a:t>
            </a:r>
            <a:r>
              <a:rPr lang="en-GB" dirty="0"/>
              <a:t>least one </a:t>
            </a:r>
            <a:r>
              <a:rPr lang="en-GB" dirty="0" err="1" smtClean="0"/>
              <a:t>migrainous</a:t>
            </a:r>
            <a:r>
              <a:rPr lang="en-GB" dirty="0" smtClean="0"/>
              <a:t> symptom </a:t>
            </a:r>
            <a:r>
              <a:rPr lang="en-GB" dirty="0"/>
              <a:t>during </a:t>
            </a:r>
            <a:r>
              <a:rPr lang="en-GB" dirty="0" smtClean="0"/>
              <a:t>≥2 vertigo </a:t>
            </a:r>
            <a:r>
              <a:rPr lang="en-GB" dirty="0"/>
              <a:t>attacks: 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FontTx/>
              <a:buChar char="-"/>
            </a:pPr>
            <a:r>
              <a:rPr lang="en-GB" dirty="0" err="1" smtClean="0"/>
              <a:t>Migrainous</a:t>
            </a:r>
            <a:r>
              <a:rPr lang="en-GB" dirty="0" smtClean="0"/>
              <a:t> </a:t>
            </a:r>
            <a:r>
              <a:rPr lang="en-GB" dirty="0"/>
              <a:t>headache 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FontTx/>
              <a:buChar char="-"/>
            </a:pPr>
            <a:r>
              <a:rPr lang="en-GB" dirty="0" smtClean="0"/>
              <a:t>Photophobia </a:t>
            </a:r>
            <a:endParaRPr lang="en-GB" dirty="0"/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FontTx/>
              <a:buChar char="-"/>
            </a:pPr>
            <a:r>
              <a:rPr lang="en-GB" dirty="0" err="1" smtClean="0"/>
              <a:t>Phonophobia</a:t>
            </a:r>
            <a:r>
              <a:rPr lang="en-GB" dirty="0" smtClean="0"/>
              <a:t> </a:t>
            </a:r>
            <a:endParaRPr lang="en-GB" dirty="0"/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FontTx/>
              <a:buChar char="-"/>
            </a:pPr>
            <a:r>
              <a:rPr lang="en-GB" dirty="0" smtClean="0"/>
              <a:t>Visual </a:t>
            </a:r>
            <a:r>
              <a:rPr lang="en-GB" dirty="0"/>
              <a:t>or other auras 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lphaUcPeriod" startAt="4"/>
            </a:pPr>
            <a:r>
              <a:rPr lang="en-GB" dirty="0" smtClean="0"/>
              <a:t>Other </a:t>
            </a:r>
            <a:r>
              <a:rPr lang="en-GB" dirty="0"/>
              <a:t>causes ruled out by appropriate investigations </a:t>
            </a:r>
            <a:endParaRPr lang="en-GB" dirty="0" smtClean="0"/>
          </a:p>
          <a:p>
            <a:pPr marL="342900" indent="-342900">
              <a:buClr>
                <a:schemeClr val="accent2"/>
              </a:buClr>
              <a:buFont typeface="+mj-lt"/>
              <a:buAutoNum type="alphaUcPeriod" startAt="4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8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Clinical Case 2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11560" y="1556792"/>
            <a:ext cx="76328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/>
              <a:t>8</a:t>
            </a:r>
            <a:r>
              <a:rPr lang="en-GB" sz="2000" dirty="0" smtClean="0"/>
              <a:t>2-year-old female with T2DM, ARMD, cerebrovascular disease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/>
              <a:t>R</a:t>
            </a:r>
            <a:r>
              <a:rPr lang="en-GB" sz="2000" dirty="0" smtClean="0"/>
              <a:t>ecurrent falls, now afraid to leave the house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Off-balance and ‘dizzy’ since attack of vestibular </a:t>
            </a:r>
            <a:r>
              <a:rPr lang="en-GB" sz="2000" dirty="0" err="1" smtClean="0"/>
              <a:t>neuronitis</a:t>
            </a:r>
            <a:r>
              <a:rPr lang="en-GB" sz="2000" dirty="0" smtClean="0"/>
              <a:t> 6m ago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Brief </a:t>
            </a:r>
            <a:r>
              <a:rPr lang="en-GB" sz="2000" dirty="0" err="1" smtClean="0"/>
              <a:t>epsiodes</a:t>
            </a:r>
            <a:r>
              <a:rPr lang="en-GB" sz="2000" dirty="0" smtClean="0"/>
              <a:t> of vertigo e.g. when crossing road or using escalators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No associated neurological symptoms, hearing loss or tinnitus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Started on </a:t>
            </a:r>
            <a:r>
              <a:rPr lang="en-GB" sz="2000" dirty="0" err="1" smtClean="0"/>
              <a:t>betahistine</a:t>
            </a:r>
            <a:r>
              <a:rPr lang="en-GB" sz="2000" dirty="0" smtClean="0"/>
              <a:t> by GP with no improvement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79715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IS THE DIAGNOSIS?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WHAT IS THE TREATMENT?</a:t>
            </a:r>
          </a:p>
        </p:txBody>
      </p:sp>
    </p:spTree>
    <p:extLst>
      <p:ext uri="{BB962C8B-B14F-4D97-AF65-F5344CB8AC3E}">
        <p14:creationId xmlns:p14="http://schemas.microsoft.com/office/powerpoint/2010/main" val="28400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Calibri Light" pitchFamily="34" charset="0"/>
              </a:rPr>
              <a:t>Uncompensated Vestibular </a:t>
            </a:r>
            <a:r>
              <a:rPr lang="en-GB" sz="3600" dirty="0" err="1" smtClean="0">
                <a:latin typeface="Calibri Light" pitchFamily="34" charset="0"/>
              </a:rPr>
              <a:t>Hypofunction</a:t>
            </a:r>
            <a:endParaRPr lang="en-GB" sz="3600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98430" y="1628800"/>
            <a:ext cx="80392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Usually occurs following an acute unilateral peripheral vestibular insult 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smtClean="0"/>
              <a:t>Vestibular </a:t>
            </a:r>
            <a:r>
              <a:rPr lang="en-GB" sz="2000" dirty="0" err="1" smtClean="0"/>
              <a:t>neuronitis</a:t>
            </a:r>
            <a:r>
              <a:rPr lang="en-GB" sz="2000" dirty="0" smtClean="0"/>
              <a:t>, Meniere’s disease, BPPV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smtClean="0"/>
              <a:t>Ototoxic medication, trauma, surgery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Failure (or absence) of central compensatory recalibration mechanisms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Persistent imbalance (</a:t>
            </a:r>
            <a:r>
              <a:rPr lang="en-GB" sz="2000" dirty="0" err="1" smtClean="0"/>
              <a:t>dysequilibrium</a:t>
            </a:r>
            <a:r>
              <a:rPr lang="en-GB" sz="2000" dirty="0" smtClean="0"/>
              <a:t>) and vague dizziness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Brief attacks of vertigo may occur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smtClean="0"/>
              <a:t>With sudden head movements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smtClean="0"/>
              <a:t>In visually ‘rich’ environments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Stop vestibular sedatives and optimize other sensory inputs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>
                <a:solidFill>
                  <a:schemeClr val="accent2"/>
                </a:solidFill>
              </a:rPr>
              <a:t>Vestibular </a:t>
            </a:r>
            <a:r>
              <a:rPr lang="en-GB" sz="2000" dirty="0">
                <a:solidFill>
                  <a:schemeClr val="accent2"/>
                </a:solidFill>
              </a:rPr>
              <a:t>R</a:t>
            </a:r>
            <a:r>
              <a:rPr lang="en-GB" sz="2000" dirty="0" smtClean="0">
                <a:solidFill>
                  <a:schemeClr val="accent2"/>
                </a:solidFill>
              </a:rPr>
              <a:t>ehabilitation Therapy (VRT) </a:t>
            </a:r>
            <a:r>
              <a:rPr lang="en-GB" sz="2000" dirty="0" smtClean="0"/>
              <a:t>is the cornerstone of Rx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37456074"/>
              </p:ext>
            </p:extLst>
          </p:nvPr>
        </p:nvGraphicFramePr>
        <p:xfrm>
          <a:off x="0" y="552697"/>
          <a:ext cx="9144000" cy="587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cdn3.volusion.com/ecqmk.appbk/v/vspfiles/photos/VHI-917-PCC-2.jpg?13569584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5" y="764704"/>
            <a:ext cx="3672408" cy="459051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043" y="476672"/>
            <a:ext cx="4371914" cy="3672408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iewfromoverthehill.files.wordpress.com/2013/10/taichi-bad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7"/>
          <a:stretch/>
        </p:blipFill>
        <p:spPr bwMode="auto">
          <a:xfrm>
            <a:off x="4732754" y="1988840"/>
            <a:ext cx="3904912" cy="3278786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martescalatorservices.com/images/home_image.jpg"/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4" r="32168"/>
          <a:stretch/>
        </p:blipFill>
        <p:spPr bwMode="auto">
          <a:xfrm>
            <a:off x="521653" y="1988840"/>
            <a:ext cx="2520000" cy="2520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.telegraph.co.uk/multimedia/archive/01364/pedestrians_road_1364083c.jpg"/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t="-164" r="25674" b="164"/>
          <a:stretch/>
        </p:blipFill>
        <p:spPr bwMode="auto">
          <a:xfrm>
            <a:off x="3267653" y="1988840"/>
            <a:ext cx="2520000" cy="2520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t.hzcdn.com/simgs/2081470e02a09fb5_4-1191/modern-living-room.jpg"/>
          <p:cNvPicPr>
            <a:picLocks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r="7509"/>
          <a:stretch/>
        </p:blipFill>
        <p:spPr bwMode="auto">
          <a:xfrm>
            <a:off x="6029345" y="1988840"/>
            <a:ext cx="2520000" cy="2520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3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3" grpId="0">
        <p:bldAsOne/>
      </p:bldGraphic>
      <p:bldGraphic spid="3" grpId="1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Assessment of Vertigo: History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" y="1700808"/>
            <a:ext cx="8561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Clarify exactly what patient means by ‘dizziness’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Previous episodes , duration / frequency / triggers, normal in between attacks?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/>
              <a:t>Associated symptoms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/>
              <a:t>Recent viral URTI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/>
              <a:t>Neurological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/>
              <a:t>Tinnitus / hearing loss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Tx/>
              <a:buChar char="-"/>
            </a:pPr>
            <a:r>
              <a:rPr lang="en-GB" sz="2000" dirty="0" err="1"/>
              <a:t>Migrainous</a:t>
            </a:r>
            <a:r>
              <a:rPr lang="en-GB" sz="2000" dirty="0"/>
              <a:t> symptoms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err="1" smtClean="0"/>
              <a:t>PMHx</a:t>
            </a:r>
            <a:r>
              <a:rPr lang="en-GB" sz="2000" dirty="0" smtClean="0"/>
              <a:t> esp. vascular risk factors, migraine, ENT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err="1" smtClean="0"/>
              <a:t>DHx</a:t>
            </a:r>
            <a:r>
              <a:rPr lang="en-GB" sz="2000" dirty="0" smtClean="0"/>
              <a:t> esp. exposure to </a:t>
            </a:r>
            <a:r>
              <a:rPr lang="en-GB" sz="2000" dirty="0" err="1" smtClean="0"/>
              <a:t>ototoxics</a:t>
            </a:r>
            <a:r>
              <a:rPr lang="en-GB" sz="2000" dirty="0" smtClean="0"/>
              <a:t>, prolonged use of vestibular sedatives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80000"/>
            </a:pPr>
            <a:endParaRPr lang="en-GB" sz="2000" dirty="0"/>
          </a:p>
          <a:p>
            <a:pPr>
              <a:spcAft>
                <a:spcPts val="1200"/>
              </a:spcAft>
              <a:buClr>
                <a:schemeClr val="accent2"/>
              </a:buClr>
              <a:buSzPct val="80000"/>
            </a:pPr>
            <a:endParaRPr lang="en-GB" sz="2000" dirty="0" smtClean="0"/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Tx/>
              <a:buChar char="-"/>
            </a:pPr>
            <a:endParaRPr lang="en-GB" sz="2000" dirty="0" smtClean="0"/>
          </a:p>
        </p:txBody>
      </p:sp>
      <p:sp>
        <p:nvSpPr>
          <p:cNvPr id="3" name="Rounded Rectangular Callout 2"/>
          <p:cNvSpPr/>
          <p:nvPr/>
        </p:nvSpPr>
        <p:spPr>
          <a:xfrm>
            <a:off x="1403648" y="2780928"/>
            <a:ext cx="6336703" cy="2229341"/>
          </a:xfrm>
          <a:prstGeom prst="wedgeRoundRectCallout">
            <a:avLst>
              <a:gd name="adj1" fmla="val 7597"/>
              <a:gd name="adj2" fmla="val -832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solidFill>
                  <a:schemeClr val="tx1"/>
                </a:solidFill>
              </a:rPr>
              <a:t>When you say ‘dizzy’ do you mean light-headed, off-balance or are things moving around like you’ve just stepped off a roundabout?</a:t>
            </a:r>
            <a:endParaRPr lang="en-GB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Assessment of Vertigo: Examination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82960" y="1700808"/>
            <a:ext cx="82220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Lying and Standing BP and ECG are mandatory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Cardiovascular examination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>
                <a:solidFill>
                  <a:schemeClr val="accent2"/>
                </a:solidFill>
              </a:rPr>
              <a:t>FULL</a:t>
            </a:r>
            <a:r>
              <a:rPr lang="en-GB" sz="2000" dirty="0" smtClean="0"/>
              <a:t> neurological examination including cranial nerves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Assessment of eye signs including nystagmus and head impulse </a:t>
            </a:r>
            <a:r>
              <a:rPr lang="en-GB" sz="2000" dirty="0" smtClean="0"/>
              <a:t>test </a:t>
            </a:r>
            <a:r>
              <a:rPr lang="en-GB" sz="2000" dirty="0" smtClean="0">
                <a:solidFill>
                  <a:srgbClr val="FF0000"/>
                </a:solidFill>
              </a:rPr>
              <a:t>HINTS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err="1" smtClean="0"/>
              <a:t>Auroscopy</a:t>
            </a:r>
            <a:endParaRPr lang="en-GB" sz="2000" dirty="0" smtClean="0"/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Watch the patient walk!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Dix-</a:t>
            </a:r>
            <a:r>
              <a:rPr lang="en-GB" sz="2000" dirty="0" err="1" smtClean="0"/>
              <a:t>Hallpike</a:t>
            </a:r>
            <a:r>
              <a:rPr lang="en-GB" sz="2000" dirty="0" smtClean="0"/>
              <a:t> test +/- </a:t>
            </a:r>
            <a:r>
              <a:rPr lang="en-GB" sz="2000" dirty="0" err="1" smtClean="0"/>
              <a:t>Epley</a:t>
            </a:r>
            <a:r>
              <a:rPr lang="en-GB" sz="2000" dirty="0" smtClean="0"/>
              <a:t> manoeuvre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MRI +/- DWI, CTA / MRA if </a:t>
            </a:r>
            <a:r>
              <a:rPr lang="en-GB" sz="2000" dirty="0" smtClean="0">
                <a:solidFill>
                  <a:schemeClr val="accent2"/>
                </a:solidFill>
              </a:rPr>
              <a:t>RED FLAGS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Consider referral to audiometry, ENT, Neurology, Physiotherapy</a:t>
            </a:r>
            <a:endParaRPr lang="en-GB" sz="2000" dirty="0"/>
          </a:p>
          <a:p>
            <a:pPr>
              <a:spcAft>
                <a:spcPts val="1200"/>
              </a:spcAft>
              <a:buClr>
                <a:schemeClr val="accent2"/>
              </a:buClr>
              <a:buSzPct val="80000"/>
            </a:pPr>
            <a:endParaRPr lang="en-GB" sz="2000" dirty="0" smtClean="0"/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80000"/>
              <a:buFontTx/>
              <a:buChar char="-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5712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7" y="537321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Questions?</a:t>
            </a:r>
            <a:endParaRPr lang="en-GB" sz="3600" dirty="0"/>
          </a:p>
        </p:txBody>
      </p:sp>
      <p:pic>
        <p:nvPicPr>
          <p:cNvPr id="1026" name="Picture 2" descr="http://i.ytimg.com/vi/r7aLvDRbAvc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66" y="594771"/>
            <a:ext cx="5817266" cy="436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latin typeface="Calibri Light" pitchFamily="34" charset="0"/>
              </a:rPr>
              <a:t>How common is dizziness in the elderly?</a:t>
            </a:r>
            <a:endParaRPr lang="en-GB" sz="3600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052736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552" y="57332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/>
              <a:t>Marsingh</a:t>
            </a:r>
            <a:r>
              <a:rPr lang="en-GB" sz="1400" dirty="0"/>
              <a:t> et al. Dizziness reported by elderly patients in family practice: </a:t>
            </a:r>
            <a:r>
              <a:rPr lang="en-GB" sz="1400" dirty="0" smtClean="0"/>
              <a:t>prevalence, incidence</a:t>
            </a:r>
            <a:r>
              <a:rPr lang="en-GB" sz="1400" dirty="0"/>
              <a:t>, and clinical characteristics. </a:t>
            </a:r>
            <a:r>
              <a:rPr lang="en-GB" sz="1400" i="1" dirty="0"/>
              <a:t>BMC Family Practice </a:t>
            </a:r>
            <a:r>
              <a:rPr lang="en-GB" sz="1400" dirty="0"/>
              <a:t>2010; 11:2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62303456"/>
              </p:ext>
            </p:extLst>
          </p:nvPr>
        </p:nvGraphicFramePr>
        <p:xfrm>
          <a:off x="539552" y="1397000"/>
          <a:ext cx="80648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20831454">
            <a:off x="1112153" y="1999297"/>
            <a:ext cx="6919695" cy="220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360000" tIns="252000" rIns="360000" bIns="252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smtClean="0"/>
              <a:t>Increased risk of falls and fractures</a:t>
            </a:r>
          </a:p>
          <a:p>
            <a:pPr>
              <a:spcAft>
                <a:spcPts val="1200"/>
              </a:spcAft>
            </a:pPr>
            <a:r>
              <a:rPr lang="en-GB" sz="2000" dirty="0" smtClean="0"/>
              <a:t>Reduced participation in exercise, social activities and driving</a:t>
            </a:r>
          </a:p>
          <a:p>
            <a:pPr>
              <a:spcAft>
                <a:spcPts val="1200"/>
              </a:spcAft>
            </a:pPr>
            <a:r>
              <a:rPr lang="en-GB" sz="2000" dirty="0" smtClean="0"/>
              <a:t>Loss of independence</a:t>
            </a:r>
          </a:p>
          <a:p>
            <a:r>
              <a:rPr lang="en-GB" sz="2000" dirty="0" smtClean="0"/>
              <a:t>Decreased quality of life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68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69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The Dizzy Tree</a:t>
            </a:r>
            <a:endParaRPr lang="en-GB" dirty="0">
              <a:latin typeface="Calibri Light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517240" y="1155946"/>
            <a:ext cx="2160000" cy="540000"/>
          </a:xfrm>
          <a:custGeom>
            <a:avLst/>
            <a:gdLst>
              <a:gd name="connsiteX0" fmla="*/ 0 w 1547311"/>
              <a:gd name="connsiteY0" fmla="*/ 0 h 512595"/>
              <a:gd name="connsiteX1" fmla="*/ 1547311 w 1547311"/>
              <a:gd name="connsiteY1" fmla="*/ 0 h 512595"/>
              <a:gd name="connsiteX2" fmla="*/ 1547311 w 1547311"/>
              <a:gd name="connsiteY2" fmla="*/ 512595 h 512595"/>
              <a:gd name="connsiteX3" fmla="*/ 0 w 1547311"/>
              <a:gd name="connsiteY3" fmla="*/ 512595 h 512595"/>
              <a:gd name="connsiteX4" fmla="*/ 0 w 1547311"/>
              <a:gd name="connsiteY4" fmla="*/ 0 h 5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311" h="512595">
                <a:moveTo>
                  <a:pt x="0" y="0"/>
                </a:moveTo>
                <a:lnTo>
                  <a:pt x="1547311" y="0"/>
                </a:lnTo>
                <a:lnTo>
                  <a:pt x="1547311" y="512595"/>
                </a:lnTo>
                <a:lnTo>
                  <a:pt x="0" y="5125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Dizziness</a:t>
            </a:r>
            <a:endParaRPr lang="en-GB" sz="1600" kern="1200" dirty="0"/>
          </a:p>
        </p:txBody>
      </p:sp>
      <p:sp>
        <p:nvSpPr>
          <p:cNvPr id="29" name="Freeform 28"/>
          <p:cNvSpPr/>
          <p:nvPr/>
        </p:nvSpPr>
        <p:spPr>
          <a:xfrm>
            <a:off x="596367" y="1995518"/>
            <a:ext cx="2160000" cy="720000"/>
          </a:xfrm>
          <a:custGeom>
            <a:avLst/>
            <a:gdLst>
              <a:gd name="connsiteX0" fmla="*/ 0 w 1947213"/>
              <a:gd name="connsiteY0" fmla="*/ 0 h 642309"/>
              <a:gd name="connsiteX1" fmla="*/ 1947213 w 1947213"/>
              <a:gd name="connsiteY1" fmla="*/ 0 h 642309"/>
              <a:gd name="connsiteX2" fmla="*/ 1947213 w 1947213"/>
              <a:gd name="connsiteY2" fmla="*/ 642309 h 642309"/>
              <a:gd name="connsiteX3" fmla="*/ 0 w 1947213"/>
              <a:gd name="connsiteY3" fmla="*/ 642309 h 642309"/>
              <a:gd name="connsiteX4" fmla="*/ 0 w 1947213"/>
              <a:gd name="connsiteY4" fmla="*/ 0 h 6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213" h="642309">
                <a:moveTo>
                  <a:pt x="0" y="0"/>
                </a:moveTo>
                <a:lnTo>
                  <a:pt x="1947213" y="0"/>
                </a:lnTo>
                <a:lnTo>
                  <a:pt x="1947213" y="642309"/>
                </a:lnTo>
                <a:lnTo>
                  <a:pt x="0" y="6423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False sense of motion or sensation of spinning</a:t>
            </a:r>
            <a:endParaRPr lang="en-GB" sz="1600" kern="1200" dirty="0"/>
          </a:p>
        </p:txBody>
      </p:sp>
      <p:sp>
        <p:nvSpPr>
          <p:cNvPr id="30" name="Freeform 29"/>
          <p:cNvSpPr/>
          <p:nvPr/>
        </p:nvSpPr>
        <p:spPr>
          <a:xfrm>
            <a:off x="593086" y="2942857"/>
            <a:ext cx="2160000" cy="720000"/>
          </a:xfrm>
          <a:custGeom>
            <a:avLst/>
            <a:gdLst>
              <a:gd name="connsiteX0" fmla="*/ 0 w 1284619"/>
              <a:gd name="connsiteY0" fmla="*/ 0 h 642309"/>
              <a:gd name="connsiteX1" fmla="*/ 1284619 w 1284619"/>
              <a:gd name="connsiteY1" fmla="*/ 0 h 642309"/>
              <a:gd name="connsiteX2" fmla="*/ 1284619 w 1284619"/>
              <a:gd name="connsiteY2" fmla="*/ 642309 h 642309"/>
              <a:gd name="connsiteX3" fmla="*/ 0 w 1284619"/>
              <a:gd name="connsiteY3" fmla="*/ 642309 h 642309"/>
              <a:gd name="connsiteX4" fmla="*/ 0 w 1284619"/>
              <a:gd name="connsiteY4" fmla="*/ 0 h 6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619" h="642309">
                <a:moveTo>
                  <a:pt x="0" y="0"/>
                </a:moveTo>
                <a:lnTo>
                  <a:pt x="1284619" y="0"/>
                </a:lnTo>
                <a:lnTo>
                  <a:pt x="1284619" y="642309"/>
                </a:lnTo>
                <a:lnTo>
                  <a:pt x="0" y="6423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/>
              <a:t>Vertigo</a:t>
            </a:r>
            <a:endParaRPr lang="en-GB" sz="16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1313086" y="3961431"/>
            <a:ext cx="1440000" cy="1080000"/>
          </a:xfrm>
          <a:custGeom>
            <a:avLst/>
            <a:gdLst>
              <a:gd name="connsiteX0" fmla="*/ 0 w 1284619"/>
              <a:gd name="connsiteY0" fmla="*/ 0 h 642309"/>
              <a:gd name="connsiteX1" fmla="*/ 1284619 w 1284619"/>
              <a:gd name="connsiteY1" fmla="*/ 0 h 642309"/>
              <a:gd name="connsiteX2" fmla="*/ 1284619 w 1284619"/>
              <a:gd name="connsiteY2" fmla="*/ 642309 h 642309"/>
              <a:gd name="connsiteX3" fmla="*/ 0 w 1284619"/>
              <a:gd name="connsiteY3" fmla="*/ 642309 h 642309"/>
              <a:gd name="connsiteX4" fmla="*/ 0 w 1284619"/>
              <a:gd name="connsiteY4" fmla="*/ 0 h 6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619" h="642309">
                <a:moveTo>
                  <a:pt x="0" y="0"/>
                </a:moveTo>
                <a:lnTo>
                  <a:pt x="1284619" y="0"/>
                </a:lnTo>
                <a:lnTo>
                  <a:pt x="1284619" y="642309"/>
                </a:lnTo>
                <a:lnTo>
                  <a:pt x="0" y="6423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Single </a:t>
            </a:r>
            <a:r>
              <a:rPr lang="en-GB" sz="1600" kern="1200" dirty="0" err="1" smtClean="0"/>
              <a:t>vs</a:t>
            </a:r>
            <a:r>
              <a:rPr lang="en-GB" sz="1600" kern="1200" dirty="0" smtClean="0"/>
              <a:t> Recurrent Attacks</a:t>
            </a:r>
            <a:endParaRPr lang="en-GB" sz="1600" kern="1200" dirty="0"/>
          </a:p>
        </p:txBody>
      </p:sp>
      <p:sp>
        <p:nvSpPr>
          <p:cNvPr id="32" name="Freeform 31"/>
          <p:cNvSpPr/>
          <p:nvPr/>
        </p:nvSpPr>
        <p:spPr>
          <a:xfrm>
            <a:off x="1316367" y="5257575"/>
            <a:ext cx="1440000" cy="1080000"/>
          </a:xfrm>
          <a:custGeom>
            <a:avLst/>
            <a:gdLst>
              <a:gd name="connsiteX0" fmla="*/ 0 w 1284619"/>
              <a:gd name="connsiteY0" fmla="*/ 0 h 642309"/>
              <a:gd name="connsiteX1" fmla="*/ 1284619 w 1284619"/>
              <a:gd name="connsiteY1" fmla="*/ 0 h 642309"/>
              <a:gd name="connsiteX2" fmla="*/ 1284619 w 1284619"/>
              <a:gd name="connsiteY2" fmla="*/ 642309 h 642309"/>
              <a:gd name="connsiteX3" fmla="*/ 0 w 1284619"/>
              <a:gd name="connsiteY3" fmla="*/ 642309 h 642309"/>
              <a:gd name="connsiteX4" fmla="*/ 0 w 1284619"/>
              <a:gd name="connsiteY4" fmla="*/ 0 h 6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619" h="642309">
                <a:moveTo>
                  <a:pt x="0" y="0"/>
                </a:moveTo>
                <a:lnTo>
                  <a:pt x="1284619" y="0"/>
                </a:lnTo>
                <a:lnTo>
                  <a:pt x="1284619" y="642309"/>
                </a:lnTo>
                <a:lnTo>
                  <a:pt x="0" y="6423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Peripheral </a:t>
            </a:r>
            <a:r>
              <a:rPr lang="en-GB" sz="1600" kern="1200" dirty="0" err="1" smtClean="0"/>
              <a:t>vs</a:t>
            </a:r>
            <a:r>
              <a:rPr lang="en-GB" sz="1600" kern="1200" dirty="0" smtClean="0"/>
              <a:t> Central Causes</a:t>
            </a:r>
            <a:endParaRPr lang="en-GB" sz="1600" kern="1200" dirty="0"/>
          </a:p>
        </p:txBody>
      </p:sp>
      <p:sp>
        <p:nvSpPr>
          <p:cNvPr id="33" name="Freeform 32"/>
          <p:cNvSpPr/>
          <p:nvPr/>
        </p:nvSpPr>
        <p:spPr>
          <a:xfrm>
            <a:off x="3517240" y="1995518"/>
            <a:ext cx="2160000" cy="720000"/>
          </a:xfrm>
          <a:custGeom>
            <a:avLst/>
            <a:gdLst>
              <a:gd name="connsiteX0" fmla="*/ 0 w 1998931"/>
              <a:gd name="connsiteY0" fmla="*/ 0 h 642309"/>
              <a:gd name="connsiteX1" fmla="*/ 1998931 w 1998931"/>
              <a:gd name="connsiteY1" fmla="*/ 0 h 642309"/>
              <a:gd name="connsiteX2" fmla="*/ 1998931 w 1998931"/>
              <a:gd name="connsiteY2" fmla="*/ 642309 h 642309"/>
              <a:gd name="connsiteX3" fmla="*/ 0 w 1998931"/>
              <a:gd name="connsiteY3" fmla="*/ 642309 h 642309"/>
              <a:gd name="connsiteX4" fmla="*/ 0 w 1998931"/>
              <a:gd name="connsiteY4" fmla="*/ 0 h 6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931" h="642309">
                <a:moveTo>
                  <a:pt x="0" y="0"/>
                </a:moveTo>
                <a:lnTo>
                  <a:pt x="1998931" y="0"/>
                </a:lnTo>
                <a:lnTo>
                  <a:pt x="1998931" y="642309"/>
                </a:lnTo>
                <a:lnTo>
                  <a:pt x="0" y="6423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Light-headed or about to ‘pass out’</a:t>
            </a:r>
            <a:endParaRPr lang="en-GB" sz="1600" kern="1200" dirty="0"/>
          </a:p>
        </p:txBody>
      </p:sp>
      <p:sp>
        <p:nvSpPr>
          <p:cNvPr id="34" name="Freeform 33"/>
          <p:cNvSpPr/>
          <p:nvPr/>
        </p:nvSpPr>
        <p:spPr>
          <a:xfrm>
            <a:off x="3040976" y="3961431"/>
            <a:ext cx="1440000" cy="1296144"/>
          </a:xfrm>
          <a:custGeom>
            <a:avLst/>
            <a:gdLst>
              <a:gd name="connsiteX0" fmla="*/ 0 w 1284619"/>
              <a:gd name="connsiteY0" fmla="*/ 0 h 642309"/>
              <a:gd name="connsiteX1" fmla="*/ 1284619 w 1284619"/>
              <a:gd name="connsiteY1" fmla="*/ 0 h 642309"/>
              <a:gd name="connsiteX2" fmla="*/ 1284619 w 1284619"/>
              <a:gd name="connsiteY2" fmla="*/ 642309 h 642309"/>
              <a:gd name="connsiteX3" fmla="*/ 0 w 1284619"/>
              <a:gd name="connsiteY3" fmla="*/ 642309 h 642309"/>
              <a:gd name="connsiteX4" fmla="*/ 0 w 1284619"/>
              <a:gd name="connsiteY4" fmla="*/ 0 h 6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619" h="642309">
                <a:moveTo>
                  <a:pt x="0" y="0"/>
                </a:moveTo>
                <a:lnTo>
                  <a:pt x="1284619" y="0"/>
                </a:lnTo>
                <a:lnTo>
                  <a:pt x="1284619" y="642309"/>
                </a:lnTo>
                <a:lnTo>
                  <a:pt x="0" y="6423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/>
              <a:t>Postural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kern="1200" dirty="0" smtClean="0"/>
              <a:t>Orthostatic </a:t>
            </a:r>
            <a:r>
              <a:rPr lang="en-GB" sz="1600" kern="1200" dirty="0" smtClean="0"/>
              <a:t>Hypotension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1600" dirty="0" smtClean="0"/>
              <a:t>Vasovagal</a:t>
            </a:r>
            <a:endParaRPr lang="en-GB" sz="1600" kern="1200" dirty="0"/>
          </a:p>
        </p:txBody>
      </p:sp>
      <p:sp>
        <p:nvSpPr>
          <p:cNvPr id="35" name="Freeform 34"/>
          <p:cNvSpPr/>
          <p:nvPr/>
        </p:nvSpPr>
        <p:spPr>
          <a:xfrm>
            <a:off x="4741256" y="3961431"/>
            <a:ext cx="1440000" cy="1296144"/>
          </a:xfrm>
          <a:custGeom>
            <a:avLst/>
            <a:gdLst>
              <a:gd name="connsiteX0" fmla="*/ 0 w 1284619"/>
              <a:gd name="connsiteY0" fmla="*/ 0 h 642309"/>
              <a:gd name="connsiteX1" fmla="*/ 1284619 w 1284619"/>
              <a:gd name="connsiteY1" fmla="*/ 0 h 642309"/>
              <a:gd name="connsiteX2" fmla="*/ 1284619 w 1284619"/>
              <a:gd name="connsiteY2" fmla="*/ 642309 h 642309"/>
              <a:gd name="connsiteX3" fmla="*/ 0 w 1284619"/>
              <a:gd name="connsiteY3" fmla="*/ 642309 h 642309"/>
              <a:gd name="connsiteX4" fmla="*/ 0 w 1284619"/>
              <a:gd name="connsiteY4" fmla="*/ 0 h 6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619" h="642309">
                <a:moveTo>
                  <a:pt x="0" y="0"/>
                </a:moveTo>
                <a:lnTo>
                  <a:pt x="1284619" y="0"/>
                </a:lnTo>
                <a:lnTo>
                  <a:pt x="1284619" y="642309"/>
                </a:lnTo>
                <a:lnTo>
                  <a:pt x="0" y="6423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/>
              <a:t>Non-Postural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kern="1200" dirty="0" smtClean="0"/>
              <a:t>Cardiogenic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1600" kern="1200" dirty="0" smtClean="0"/>
              <a:t>Anxiety</a:t>
            </a:r>
            <a:endParaRPr lang="en-GB" sz="1600" kern="1200" dirty="0"/>
          </a:p>
        </p:txBody>
      </p:sp>
      <p:sp>
        <p:nvSpPr>
          <p:cNvPr id="36" name="Freeform 35"/>
          <p:cNvSpPr/>
          <p:nvPr/>
        </p:nvSpPr>
        <p:spPr>
          <a:xfrm>
            <a:off x="3514904" y="2953319"/>
            <a:ext cx="2160000" cy="720000"/>
          </a:xfrm>
          <a:custGeom>
            <a:avLst/>
            <a:gdLst>
              <a:gd name="connsiteX0" fmla="*/ 0 w 1284619"/>
              <a:gd name="connsiteY0" fmla="*/ 0 h 642309"/>
              <a:gd name="connsiteX1" fmla="*/ 1284619 w 1284619"/>
              <a:gd name="connsiteY1" fmla="*/ 0 h 642309"/>
              <a:gd name="connsiteX2" fmla="*/ 1284619 w 1284619"/>
              <a:gd name="connsiteY2" fmla="*/ 642309 h 642309"/>
              <a:gd name="connsiteX3" fmla="*/ 0 w 1284619"/>
              <a:gd name="connsiteY3" fmla="*/ 642309 h 642309"/>
              <a:gd name="connsiteX4" fmla="*/ 0 w 1284619"/>
              <a:gd name="connsiteY4" fmla="*/ 0 h 6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619" h="642309">
                <a:moveTo>
                  <a:pt x="0" y="0"/>
                </a:moveTo>
                <a:lnTo>
                  <a:pt x="1284619" y="0"/>
                </a:lnTo>
                <a:lnTo>
                  <a:pt x="1284619" y="642309"/>
                </a:lnTo>
                <a:lnTo>
                  <a:pt x="0" y="6423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err="1" smtClean="0"/>
              <a:t>Presyncope</a:t>
            </a:r>
            <a:endParaRPr lang="en-GB" sz="1600" b="1" kern="1200" dirty="0"/>
          </a:p>
        </p:txBody>
      </p:sp>
      <p:sp>
        <p:nvSpPr>
          <p:cNvPr id="37" name="Freeform 36"/>
          <p:cNvSpPr/>
          <p:nvPr/>
        </p:nvSpPr>
        <p:spPr>
          <a:xfrm>
            <a:off x="6397440" y="1995518"/>
            <a:ext cx="2160000" cy="720000"/>
          </a:xfrm>
          <a:custGeom>
            <a:avLst/>
            <a:gdLst>
              <a:gd name="connsiteX0" fmla="*/ 0 w 1284619"/>
              <a:gd name="connsiteY0" fmla="*/ 0 h 642309"/>
              <a:gd name="connsiteX1" fmla="*/ 1284619 w 1284619"/>
              <a:gd name="connsiteY1" fmla="*/ 0 h 642309"/>
              <a:gd name="connsiteX2" fmla="*/ 1284619 w 1284619"/>
              <a:gd name="connsiteY2" fmla="*/ 642309 h 642309"/>
              <a:gd name="connsiteX3" fmla="*/ 0 w 1284619"/>
              <a:gd name="connsiteY3" fmla="*/ 642309 h 642309"/>
              <a:gd name="connsiteX4" fmla="*/ 0 w 1284619"/>
              <a:gd name="connsiteY4" fmla="*/ 0 h 6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619" h="642309">
                <a:moveTo>
                  <a:pt x="0" y="0"/>
                </a:moveTo>
                <a:lnTo>
                  <a:pt x="1284619" y="0"/>
                </a:lnTo>
                <a:lnTo>
                  <a:pt x="1284619" y="642309"/>
                </a:lnTo>
                <a:lnTo>
                  <a:pt x="0" y="6423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Off-balance or </a:t>
            </a:r>
            <a:r>
              <a:rPr lang="en-GB" sz="1600" kern="1200" dirty="0" smtClean="0"/>
              <a:t>‘wobbly’</a:t>
            </a:r>
            <a:endParaRPr lang="en-GB" sz="1600" kern="1200" dirty="0"/>
          </a:p>
        </p:txBody>
      </p:sp>
      <p:sp>
        <p:nvSpPr>
          <p:cNvPr id="38" name="Freeform 37"/>
          <p:cNvSpPr/>
          <p:nvPr/>
        </p:nvSpPr>
        <p:spPr>
          <a:xfrm>
            <a:off x="6397440" y="2942857"/>
            <a:ext cx="2160000" cy="720000"/>
          </a:xfrm>
          <a:custGeom>
            <a:avLst/>
            <a:gdLst>
              <a:gd name="connsiteX0" fmla="*/ 0 w 1284619"/>
              <a:gd name="connsiteY0" fmla="*/ 0 h 642309"/>
              <a:gd name="connsiteX1" fmla="*/ 1284619 w 1284619"/>
              <a:gd name="connsiteY1" fmla="*/ 0 h 642309"/>
              <a:gd name="connsiteX2" fmla="*/ 1284619 w 1284619"/>
              <a:gd name="connsiteY2" fmla="*/ 642309 h 642309"/>
              <a:gd name="connsiteX3" fmla="*/ 0 w 1284619"/>
              <a:gd name="connsiteY3" fmla="*/ 642309 h 642309"/>
              <a:gd name="connsiteX4" fmla="*/ 0 w 1284619"/>
              <a:gd name="connsiteY4" fmla="*/ 0 h 6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619" h="642309">
                <a:moveTo>
                  <a:pt x="0" y="0"/>
                </a:moveTo>
                <a:lnTo>
                  <a:pt x="1284619" y="0"/>
                </a:lnTo>
                <a:lnTo>
                  <a:pt x="1284619" y="642309"/>
                </a:lnTo>
                <a:lnTo>
                  <a:pt x="0" y="6423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err="1" smtClean="0"/>
              <a:t>Dysequilibrium</a:t>
            </a:r>
            <a:endParaRPr lang="en-GB" sz="1600" b="1" kern="1200" dirty="0"/>
          </a:p>
        </p:txBody>
      </p:sp>
      <p:sp>
        <p:nvSpPr>
          <p:cNvPr id="39" name="Freeform 38"/>
          <p:cNvSpPr/>
          <p:nvPr/>
        </p:nvSpPr>
        <p:spPr>
          <a:xfrm>
            <a:off x="6397440" y="3961431"/>
            <a:ext cx="2160000" cy="2160000"/>
          </a:xfrm>
          <a:custGeom>
            <a:avLst/>
            <a:gdLst>
              <a:gd name="connsiteX0" fmla="*/ 0 w 2066155"/>
              <a:gd name="connsiteY0" fmla="*/ 0 h 2076118"/>
              <a:gd name="connsiteX1" fmla="*/ 2066155 w 2066155"/>
              <a:gd name="connsiteY1" fmla="*/ 0 h 2076118"/>
              <a:gd name="connsiteX2" fmla="*/ 2066155 w 2066155"/>
              <a:gd name="connsiteY2" fmla="*/ 2076118 h 2076118"/>
              <a:gd name="connsiteX3" fmla="*/ 0 w 2066155"/>
              <a:gd name="connsiteY3" fmla="*/ 2076118 h 2076118"/>
              <a:gd name="connsiteX4" fmla="*/ 0 w 2066155"/>
              <a:gd name="connsiteY4" fmla="*/ 0 h 207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155" h="2076118">
                <a:moveTo>
                  <a:pt x="0" y="0"/>
                </a:moveTo>
                <a:lnTo>
                  <a:pt x="2066155" y="0"/>
                </a:lnTo>
                <a:lnTo>
                  <a:pt x="2066155" y="2076118"/>
                </a:lnTo>
                <a:lnTo>
                  <a:pt x="0" y="207611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GB" sz="1600" kern="1200" dirty="0" smtClean="0"/>
              <a:t>Neurological Disorders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GB" sz="1600" kern="1200" dirty="0" smtClean="0"/>
              <a:t>MFDE (Multifactorial Dizziness in the Elderly)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GB" sz="1600" kern="1200" dirty="0" smtClean="0"/>
              <a:t>Medication-related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GB" sz="1600" kern="1200" dirty="0" smtClean="0"/>
              <a:t>Chronic BPPV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GB" sz="1600" kern="1200" dirty="0" smtClean="0"/>
              <a:t>Uncompensated Vestibular Disorders </a:t>
            </a:r>
            <a:endParaRPr lang="en-GB" sz="1600" kern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980728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97240" y="1695946"/>
            <a:ext cx="0" cy="299572"/>
          </a:xfrm>
          <a:prstGeom prst="line">
            <a:avLst/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94904" y="2715518"/>
            <a:ext cx="0" cy="237801"/>
          </a:xfrm>
          <a:prstGeom prst="line">
            <a:avLst/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597240" y="3817375"/>
            <a:ext cx="864016" cy="144056"/>
          </a:xfrm>
          <a:prstGeom prst="bentConnector3">
            <a:avLst>
              <a:gd name="adj1" fmla="val 99863"/>
            </a:avLst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3760976" y="3817375"/>
            <a:ext cx="833928" cy="144056"/>
          </a:xfrm>
          <a:prstGeom prst="bentConnector3">
            <a:avLst>
              <a:gd name="adj1" fmla="val 102716"/>
            </a:avLst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>
            <a:off x="4597240" y="1845732"/>
            <a:ext cx="2885501" cy="149786"/>
          </a:xfrm>
          <a:prstGeom prst="bentConnector3">
            <a:avLst>
              <a:gd name="adj1" fmla="val 99667"/>
            </a:avLst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0800000" flipV="1">
            <a:off x="1676368" y="1845731"/>
            <a:ext cx="2920873" cy="149785"/>
          </a:xfrm>
          <a:prstGeom prst="bentConnector3">
            <a:avLst>
              <a:gd name="adj1" fmla="val 100571"/>
            </a:avLst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716920" y="2705056"/>
            <a:ext cx="0" cy="237801"/>
          </a:xfrm>
          <a:prstGeom prst="line">
            <a:avLst/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482741" y="2705056"/>
            <a:ext cx="0" cy="237801"/>
          </a:xfrm>
          <a:prstGeom prst="line">
            <a:avLst/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586706" y="3662857"/>
            <a:ext cx="0" cy="154518"/>
          </a:xfrm>
          <a:prstGeom prst="line">
            <a:avLst/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483336" y="3662857"/>
            <a:ext cx="0" cy="298575"/>
          </a:xfrm>
          <a:prstGeom prst="line">
            <a:avLst/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 rot="16200000" flipH="1">
            <a:off x="742547" y="3927611"/>
            <a:ext cx="828114" cy="319530"/>
          </a:xfrm>
          <a:prstGeom prst="bentConnector3">
            <a:avLst>
              <a:gd name="adj1" fmla="val 99901"/>
            </a:avLst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rot="16200000" flipH="1">
            <a:off x="508531" y="4989737"/>
            <a:ext cx="1296146" cy="319534"/>
          </a:xfrm>
          <a:prstGeom prst="bentConnector3">
            <a:avLst>
              <a:gd name="adj1" fmla="val 98841"/>
            </a:avLst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0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rapydiatampa.com/wp-content/uploads/2014/08/Depositphotos_8215369_original-1170x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63488"/>
            <a:ext cx="9144001" cy="30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1" y="320597"/>
            <a:ext cx="2501806" cy="922114"/>
          </a:xfrm>
          <a:solidFill>
            <a:srgbClr val="282828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libri Light" pitchFamily="34" charset="0"/>
              </a:rPr>
              <a:t>Vertigo</a:t>
            </a:r>
            <a:endParaRPr lang="en-GB" sz="48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85" y="2442592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>
                <a:latin typeface="Calibri Light" pitchFamily="34" charset="0"/>
              </a:rPr>
              <a:t>‘an illusory sensation of movement’</a:t>
            </a:r>
            <a:endParaRPr lang="en-GB" i="1" dirty="0">
              <a:latin typeface="Calibri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745" y="3140749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 Light" pitchFamily="34" charset="0"/>
              </a:rPr>
              <a:t>- mismatch between visual input and sensory information from the vestibular labyrinths </a:t>
            </a:r>
            <a:endParaRPr lang="en-GB" sz="1600" dirty="0">
              <a:latin typeface="Calibri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745" y="3695327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 Light" pitchFamily="34" charset="0"/>
              </a:rPr>
              <a:t>- abnormal central processing of vestibular input (brainstem vestibular nuclei / cerebellum)</a:t>
            </a:r>
            <a:endParaRPr lang="en-GB" sz="1600" dirty="0">
              <a:latin typeface="Calibri Light" pitchFamily="34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16200000">
            <a:off x="546736" y="4759849"/>
            <a:ext cx="972108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2562961" y="4669839"/>
            <a:ext cx="396044" cy="9721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p-Down Arrow 11"/>
          <p:cNvSpPr/>
          <p:nvPr/>
        </p:nvSpPr>
        <p:spPr>
          <a:xfrm>
            <a:off x="7963561" y="4043961"/>
            <a:ext cx="396044" cy="182782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perspectiveRelaxedModerately" fov="7200000">
              <a:rot lat="17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Up-Down Arrow 12"/>
          <p:cNvSpPr/>
          <p:nvPr/>
        </p:nvSpPr>
        <p:spPr>
          <a:xfrm rot="5400000">
            <a:off x="4309155" y="4579829"/>
            <a:ext cx="396044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Up-Down Arrow 20"/>
          <p:cNvSpPr/>
          <p:nvPr/>
        </p:nvSpPr>
        <p:spPr>
          <a:xfrm rot="17589736">
            <a:off x="6212818" y="4579827"/>
            <a:ext cx="396044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4719" y="5871781"/>
            <a:ext cx="15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Rotational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986897" y="5871781"/>
            <a:ext cx="15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Swaying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733091" y="5871781"/>
            <a:ext cx="15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Rocking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36754" y="5871781"/>
            <a:ext cx="15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Tilting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387497" y="5871781"/>
            <a:ext cx="15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Translational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35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6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6" grpId="0"/>
          <p:bldP spid="7" grpId="0"/>
          <p:bldP spid="8" grpId="0" animBg="1"/>
          <p:bldP spid="10" grpId="0" animBg="1"/>
          <p:bldP spid="12" grpId="0" animBg="1"/>
          <p:bldP spid="13" grpId="0" animBg="1"/>
          <p:bldP spid="21" grpId="0" animBg="1"/>
          <p:bldP spid="22" grpId="0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6" grpId="0"/>
          <p:bldP spid="7" grpId="0"/>
          <p:bldP spid="8" grpId="0" animBg="1"/>
          <p:bldP spid="10" grpId="0" animBg="1"/>
          <p:bldP spid="12" grpId="0" animBg="1"/>
          <p:bldP spid="13" grpId="0" animBg="1"/>
          <p:bldP spid="21" grpId="0" animBg="1"/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Classification of vertigo 1</a:t>
            </a:r>
            <a:endParaRPr lang="en-GB" dirty="0">
              <a:latin typeface="Calibri Ligh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396401"/>
              </p:ext>
            </p:extLst>
          </p:nvPr>
        </p:nvGraphicFramePr>
        <p:xfrm>
          <a:off x="457200" y="1600200"/>
          <a:ext cx="8229600" cy="436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2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000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 Light" pitchFamily="34" charset="0"/>
                        </a:rPr>
                        <a:t>Peripheral</a:t>
                      </a:r>
                      <a:endParaRPr lang="en-GB" sz="2400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vs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 Light" pitchFamily="34" charset="0"/>
                        </a:rPr>
                        <a:t>Central</a:t>
                      </a:r>
                      <a:endParaRPr lang="en-GB" sz="2400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101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Vestibular apparatus and vestibular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 nerve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itchFamily="34" charset="0"/>
                        </a:rPr>
                        <a:t>Brainstem vestibular nuclei and cerebellum</a:t>
                      </a:r>
                      <a:endParaRPr lang="en-GB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40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b="1" dirty="0" smtClean="0">
                          <a:latin typeface="Calibri Light" pitchFamily="34" charset="0"/>
                        </a:rPr>
                        <a:t>Benign Paroxysmal Positional Vertigo (BPPV)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b="1" dirty="0" smtClean="0">
                          <a:latin typeface="Calibri Light" pitchFamily="34" charset="0"/>
                        </a:rPr>
                        <a:t>Vestibular </a:t>
                      </a:r>
                      <a:r>
                        <a:rPr lang="en-GB" b="1" dirty="0" err="1" smtClean="0">
                          <a:latin typeface="Calibri Light" pitchFamily="34" charset="0"/>
                        </a:rPr>
                        <a:t>Neuronitis</a:t>
                      </a:r>
                      <a:endParaRPr lang="en-GB" b="1" dirty="0" smtClean="0">
                        <a:latin typeface="Calibri Light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b="1" dirty="0" smtClean="0">
                          <a:latin typeface="Calibri Light" pitchFamily="34" charset="0"/>
                        </a:rPr>
                        <a:t>Meniere’s Disease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>
                          <a:latin typeface="Calibri Light" pitchFamily="34" charset="0"/>
                        </a:rPr>
                        <a:t>Acoustic Neuroma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>
                          <a:latin typeface="Calibri Light" pitchFamily="34" charset="0"/>
                        </a:rPr>
                        <a:t>Herpes Zoster </a:t>
                      </a:r>
                      <a:r>
                        <a:rPr lang="en-GB" dirty="0" err="1" smtClean="0">
                          <a:latin typeface="Calibri Light" pitchFamily="34" charset="0"/>
                        </a:rPr>
                        <a:t>Oticus</a:t>
                      </a:r>
                      <a:r>
                        <a:rPr lang="en-GB" dirty="0" smtClean="0">
                          <a:latin typeface="Calibri Light" pitchFamily="34" charset="0"/>
                        </a:rPr>
                        <a:t> (Ramsay-Hunt Syndrome)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>
                          <a:latin typeface="Calibri Light" pitchFamily="34" charset="0"/>
                        </a:rPr>
                        <a:t>Aminoglycoside Toxicity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b="1" dirty="0" err="1" smtClean="0">
                          <a:latin typeface="Calibri Light" pitchFamily="34" charset="0"/>
                        </a:rPr>
                        <a:t>Migrainous</a:t>
                      </a:r>
                      <a:r>
                        <a:rPr lang="en-GB" b="1" dirty="0" smtClean="0">
                          <a:latin typeface="Calibri Light" pitchFamily="34" charset="0"/>
                        </a:rPr>
                        <a:t> Vertigo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b="1" dirty="0" smtClean="0">
                          <a:latin typeface="Calibri Light" pitchFamily="34" charset="0"/>
                        </a:rPr>
                        <a:t>Posterior circulation stroke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>
                          <a:latin typeface="Calibri Light" pitchFamily="34" charset="0"/>
                        </a:rPr>
                        <a:t>Posterior fossa SOL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 smtClean="0">
                          <a:latin typeface="Calibri Light" pitchFamily="34" charset="0"/>
                        </a:rPr>
                        <a:t>Multiple Sclerosis</a:t>
                      </a:r>
                      <a:endParaRPr lang="en-GB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Classification of vertigo 2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862226"/>
              </p:ext>
            </p:extLst>
          </p:nvPr>
        </p:nvGraphicFramePr>
        <p:xfrm>
          <a:off x="445111" y="1844824"/>
          <a:ext cx="8229600" cy="413305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3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0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884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 Light" pitchFamily="34" charset="0"/>
                        </a:rPr>
                        <a:t>Time Course</a:t>
                      </a:r>
                      <a:endParaRPr lang="en-GB" sz="24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 Light" pitchFamily="34" charset="0"/>
                        </a:rPr>
                        <a:t>Cause</a:t>
                      </a:r>
                      <a:endParaRPr lang="en-GB" sz="24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 Light" pitchFamily="34" charset="0"/>
                        </a:rPr>
                        <a:t>Duration of symptoms</a:t>
                      </a:r>
                      <a:endParaRPr lang="en-GB" sz="24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843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itchFamily="34" charset="0"/>
                        </a:rPr>
                        <a:t>Single Attack</a:t>
                      </a:r>
                      <a:endParaRPr lang="en-GB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Vestibular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neuronitis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Hours to days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8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Posterior circulation stroke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Hours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 to days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8843"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itchFamily="34" charset="0"/>
                        </a:rPr>
                        <a:t>Recurrent / Episodic Attacks</a:t>
                      </a:r>
                      <a:endParaRPr lang="en-GB" dirty="0"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BPPV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Brief (seconds to minutes)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88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Migrainous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 Vertigo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Minutes to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days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88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Meniere’s Disease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Minutes to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hours (&lt;24)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9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Common causes of vertigo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424103"/>
              </p:ext>
            </p:extLst>
          </p:nvPr>
        </p:nvGraphicFramePr>
        <p:xfrm>
          <a:off x="457200" y="1600200"/>
          <a:ext cx="8229600" cy="4145255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884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 Light" pitchFamily="34" charset="0"/>
                        </a:rPr>
                        <a:t>Cause</a:t>
                      </a:r>
                      <a:endParaRPr lang="en-GB" sz="20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 Light" pitchFamily="34" charset="0"/>
                        </a:rPr>
                        <a:t>%</a:t>
                      </a:r>
                      <a:r>
                        <a:rPr lang="en-GB" sz="2000" baseline="0" dirty="0" smtClean="0">
                          <a:latin typeface="Calibri Light" pitchFamily="34" charset="0"/>
                        </a:rPr>
                        <a:t> of all Vertigo in Primary Care</a:t>
                      </a:r>
                      <a:endParaRPr lang="en-GB" sz="20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 Light" pitchFamily="34" charset="0"/>
                        </a:rPr>
                        <a:t>% of all Vertigo in Specialist Clinics</a:t>
                      </a:r>
                      <a:endParaRPr lang="en-GB" sz="20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84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itchFamily="34" charset="0"/>
                        </a:rPr>
                        <a:t>BPPV</a:t>
                      </a:r>
                      <a:endParaRPr lang="en-GB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40%</a:t>
                      </a:r>
                      <a:endParaRPr lang="en-GB" sz="2800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alibri Light" pitchFamily="34" charset="0"/>
                        </a:rPr>
                        <a:t>10-27%</a:t>
                      </a:r>
                      <a:endParaRPr lang="en-GB" sz="2800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libri Light" pitchFamily="34" charset="0"/>
                        </a:rPr>
                        <a:t>Vestibular </a:t>
                      </a:r>
                      <a:r>
                        <a:rPr lang="en-GB" dirty="0" err="1" smtClean="0">
                          <a:latin typeface="Calibri Light" pitchFamily="34" charset="0"/>
                        </a:rPr>
                        <a:t>neuronitis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alibri Light" pitchFamily="34" charset="0"/>
                        </a:rPr>
                        <a:t>40%</a:t>
                      </a:r>
                      <a:endParaRPr lang="en-GB" sz="2800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alibri Light" pitchFamily="34" charset="0"/>
                        </a:rPr>
                        <a:t>10-44%</a:t>
                      </a:r>
                      <a:endParaRPr lang="en-GB" sz="2800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8843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alibri Light" pitchFamily="34" charset="0"/>
                        </a:rPr>
                        <a:t>Migrainous</a:t>
                      </a:r>
                      <a:r>
                        <a:rPr lang="en-GB" dirty="0" smtClean="0">
                          <a:latin typeface="Calibri Light" pitchFamily="34" charset="0"/>
                        </a:rPr>
                        <a:t> Vertigo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dk1"/>
                          </a:solidFill>
                          <a:latin typeface="Calibri Light" pitchFamily="34" charset="0"/>
                        </a:rPr>
                        <a:t>14%</a:t>
                      </a:r>
                      <a:endParaRPr lang="en-GB" sz="2800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alibri Light" pitchFamily="34" charset="0"/>
                        </a:rPr>
                        <a:t>7-10%</a:t>
                      </a:r>
                      <a:endParaRPr lang="en-GB" sz="2800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884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itchFamily="34" charset="0"/>
                        </a:rPr>
                        <a:t>Meniere’s Disease</a:t>
                      </a:r>
                      <a:endParaRPr lang="en-GB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&lt;1%</a:t>
                      </a:r>
                      <a:endParaRPr lang="en-GB" sz="2800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dk1"/>
                          </a:solidFill>
                          <a:latin typeface="Calibri Light" pitchFamily="34" charset="0"/>
                        </a:rPr>
                        <a:t>3-11%</a:t>
                      </a:r>
                      <a:endParaRPr lang="en-GB" sz="2800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884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 Light" pitchFamily="34" charset="0"/>
                        </a:rPr>
                        <a:t>POCS</a:t>
                      </a:r>
                      <a:endParaRPr lang="en-GB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dk1"/>
                          </a:solidFill>
                          <a:latin typeface="Calibri Light" pitchFamily="34" charset="0"/>
                        </a:rPr>
                        <a:t>Unavailable</a:t>
                      </a:r>
                      <a:endParaRPr lang="en-GB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libri Light" pitchFamily="34" charset="0"/>
                        </a:rPr>
                        <a:t>Unavailable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093296"/>
            <a:ext cx="8235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Barraclough K and Bronstein A. Vertigo. BMJ 2009; 339: 749-52</a:t>
            </a:r>
          </a:p>
        </p:txBody>
      </p:sp>
    </p:spTree>
    <p:extLst>
      <p:ext uri="{BB962C8B-B14F-4D97-AF65-F5344CB8AC3E}">
        <p14:creationId xmlns:p14="http://schemas.microsoft.com/office/powerpoint/2010/main" val="17766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libri Light" pitchFamily="34" charset="0"/>
              </a:rPr>
              <a:t>Clinical Case 1</a:t>
            </a:r>
            <a:endParaRPr lang="en-GB" dirty="0">
              <a:latin typeface="Calibri 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268760"/>
            <a:ext cx="1080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11560" y="1556792"/>
            <a:ext cx="76328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52-year-old male with type 2 diabetes and hypertension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Admitted with 12h history of vertigo / vomiting and mild headache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Recent </a:t>
            </a:r>
            <a:r>
              <a:rPr lang="en-GB" sz="2000" dirty="0" err="1" smtClean="0"/>
              <a:t>coryzal</a:t>
            </a:r>
            <a:r>
              <a:rPr lang="en-GB" sz="2000" dirty="0" smtClean="0"/>
              <a:t> symptoms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No previous attacks of vertigo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No associated neurological symptoms, hearing loss or tinnitus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sz="2000" dirty="0" smtClean="0"/>
              <a:t>No history of migraine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36510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ELSE DO YOU NEED TO KNOW?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WHAT TESTS DOES HE REQUIRE?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WHAT IS THE MOST LIKELY DIAGNOSIS?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1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2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282828"/>
      </a:dk1>
      <a:lt1>
        <a:sysClr val="window" lastClr="FFFFFF"/>
      </a:lt1>
      <a:dk2>
        <a:srgbClr val="1F497D"/>
      </a:dk2>
      <a:lt2>
        <a:srgbClr val="EEECE1"/>
      </a:lt2>
      <a:accent1>
        <a:srgbClr val="BFBFBF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1858</Words>
  <Application>Microsoft Office PowerPoint</Application>
  <PresentationFormat>On-screen Show (4:3)</PresentationFormat>
  <Paragraphs>308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Dizziness | Vertigo  Tom Heaps Consultant Acute Physician</vt:lpstr>
      <vt:lpstr>What is Dizziness?</vt:lpstr>
      <vt:lpstr>How common is dizziness in the elderly?</vt:lpstr>
      <vt:lpstr>The Dizzy Tree</vt:lpstr>
      <vt:lpstr>Vertigo</vt:lpstr>
      <vt:lpstr>Classification of vertigo 1</vt:lpstr>
      <vt:lpstr>Classification of vertigo 2</vt:lpstr>
      <vt:lpstr>Common causes of vertigo</vt:lpstr>
      <vt:lpstr>Clinical Case 1</vt:lpstr>
      <vt:lpstr>Central vs. Peripheral</vt:lpstr>
      <vt:lpstr>Red Flags in Vertigo</vt:lpstr>
      <vt:lpstr>Vertigo - HINTS</vt:lpstr>
      <vt:lpstr>BPPV</vt:lpstr>
      <vt:lpstr>BPPV: Diagnosis – Dix-Hallpike</vt:lpstr>
      <vt:lpstr>BPPV Treatment – Epley Manouevre</vt:lpstr>
      <vt:lpstr>Vestibular Neuronitis / Neuritis</vt:lpstr>
      <vt:lpstr>PowerPoint Presentation</vt:lpstr>
      <vt:lpstr>Meniere’s Disease</vt:lpstr>
      <vt:lpstr>Meniere’s Disease - Treatment</vt:lpstr>
      <vt:lpstr>Posterior Circulation Stroke (POCS)</vt:lpstr>
      <vt:lpstr>Migrainous Vertigo</vt:lpstr>
      <vt:lpstr>Clinical Case 2</vt:lpstr>
      <vt:lpstr>Uncompensated Vestibular Hypofunction</vt:lpstr>
      <vt:lpstr>Assessment of Vertigo: History</vt:lpstr>
      <vt:lpstr>Assessment of Vertigo: Examination</vt:lpstr>
      <vt:lpstr>PowerPoint Presentation</vt:lpstr>
    </vt:vector>
  </TitlesOfParts>
  <Company>Heart of England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Dizziness | Vertigo</dc:title>
  <dc:creator>Heart of England Foundation Trust</dc:creator>
  <cp:lastModifiedBy>Heaps Tom (RJC) Consultant Acute Physician Swark-FT</cp:lastModifiedBy>
  <cp:revision>89</cp:revision>
  <dcterms:created xsi:type="dcterms:W3CDTF">2015-09-18T08:20:47Z</dcterms:created>
  <dcterms:modified xsi:type="dcterms:W3CDTF">2018-02-19T13:06:54Z</dcterms:modified>
</cp:coreProperties>
</file>