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4" r:id="rId6"/>
    <p:sldId id="266" r:id="rId7"/>
    <p:sldId id="261" r:id="rId8"/>
    <p:sldId id="281" r:id="rId9"/>
    <p:sldId id="282" r:id="rId10"/>
    <p:sldId id="279" r:id="rId11"/>
    <p:sldId id="267" r:id="rId12"/>
    <p:sldId id="268" r:id="rId13"/>
    <p:sldId id="273" r:id="rId14"/>
    <p:sldId id="275" r:id="rId15"/>
    <p:sldId id="285" r:id="rId16"/>
    <p:sldId id="276" r:id="rId17"/>
    <p:sldId id="286" r:id="rId18"/>
    <p:sldId id="278" r:id="rId19"/>
    <p:sldId id="283" r:id="rId20"/>
    <p:sldId id="284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CEB9-5EE4-417A-A5DD-EA7476B95BF3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37A52-A75E-4BCD-8228-5FCF50C75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773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57DF8-0122-F74F-A37C-0920762E705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89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57DF8-0122-F74F-A37C-0920762E705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04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80CB-6239-CC40-8B5A-BBB5A83987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68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Sepsis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Helen Dillon June 2017</a:t>
            </a:r>
          </a:p>
        </p:txBody>
      </p:sp>
    </p:spTree>
    <p:extLst>
      <p:ext uri="{BB962C8B-B14F-4D97-AF65-F5344CB8AC3E}">
        <p14:creationId xmlns:p14="http://schemas.microsoft.com/office/powerpoint/2010/main" val="1299165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Definitions of Sepsis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Sepsis</a:t>
            </a:r>
            <a:r>
              <a:rPr lang="en-GB" dirty="0"/>
              <a:t> – a clinical syndrome defined by the presence of both a suspected or confirmed infection and a systemic inflammatory response (SIRS)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Severe sepsis </a:t>
            </a:r>
            <a:r>
              <a:rPr lang="en-GB" dirty="0"/>
              <a:t>– sepsis with ≥1 organ dysfunction (excl. shock)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Septic shock </a:t>
            </a:r>
            <a:r>
              <a:rPr lang="en-GB" dirty="0"/>
              <a:t>– sepsis with hypotension refractory to adequate fluid resuscitation (SBP ≤90, MAP ≤65, or drop of &gt;40 to usual SBP) / lactate ≥4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Multi organ dysfunction syndrome (MODS)</a:t>
            </a:r>
            <a:r>
              <a:rPr lang="en-GB" dirty="0"/>
              <a:t> – progressive organ deterioration; severe end of spectrum of disease for SIRS/sepsis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206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253935"/>
            <a:ext cx="9404723" cy="1400530"/>
          </a:xfrm>
        </p:spPr>
        <p:txBody>
          <a:bodyPr/>
          <a:lstStyle/>
          <a:p>
            <a:pPr lvl="0" algn="ctr"/>
            <a:r>
              <a:rPr lang="en-GB" dirty="0"/>
              <a:t>Definitions of Sepsis - SIRS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10796"/>
            <a:ext cx="8946541" cy="419548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Systemic Inflammatory Response Syndrome (SIRS)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71" y="2093843"/>
            <a:ext cx="7964556" cy="303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06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How can we improve recognition of Sepsis?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All patients found to have physiological disturbances that could meet SIRS criteria (</a:t>
            </a:r>
            <a:r>
              <a:rPr lang="en-GB" dirty="0" err="1"/>
              <a:t>e.g</a:t>
            </a:r>
            <a:r>
              <a:rPr lang="en-GB" dirty="0"/>
              <a:t> raised NEWS score) or with symptoms/signs compatible with infection should be screened for sepsis.</a:t>
            </a:r>
          </a:p>
          <a:p>
            <a:endParaRPr lang="en-GB" dirty="0"/>
          </a:p>
          <a:p>
            <a:r>
              <a:rPr lang="en-GB" dirty="0"/>
              <a:t>Suspicion of infection is all that is required.</a:t>
            </a:r>
          </a:p>
          <a:p>
            <a:endParaRPr lang="en-GB" dirty="0"/>
          </a:p>
          <a:p>
            <a:r>
              <a:rPr lang="en-GB" dirty="0"/>
              <a:t>Opportunities for recognition of sepsis</a:t>
            </a:r>
          </a:p>
          <a:p>
            <a:pPr lvl="1"/>
            <a:r>
              <a:rPr lang="en-GB" dirty="0"/>
              <a:t>Every </a:t>
            </a:r>
            <a:r>
              <a:rPr lang="en-GB" dirty="0" err="1"/>
              <a:t>obs</a:t>
            </a:r>
            <a:r>
              <a:rPr lang="en-GB" dirty="0"/>
              <a:t> round</a:t>
            </a:r>
          </a:p>
          <a:p>
            <a:pPr lvl="1"/>
            <a:r>
              <a:rPr lang="en-GB" dirty="0"/>
              <a:t>Every ward round</a:t>
            </a:r>
          </a:p>
          <a:p>
            <a:pPr lvl="1"/>
            <a:r>
              <a:rPr lang="en-GB" dirty="0"/>
              <a:t>Every handover</a:t>
            </a:r>
          </a:p>
          <a:p>
            <a:pPr lvl="1"/>
            <a:r>
              <a:rPr lang="en-GB" dirty="0"/>
              <a:t>During interventions </a:t>
            </a:r>
            <a:r>
              <a:rPr lang="en-GB" dirty="0" err="1"/>
              <a:t>e.g</a:t>
            </a:r>
            <a:r>
              <a:rPr lang="en-GB" dirty="0"/>
              <a:t> dressing changes</a:t>
            </a:r>
          </a:p>
          <a:p>
            <a:pPr lvl="1"/>
            <a:r>
              <a:rPr lang="en-GB" dirty="0"/>
              <a:t>When there is a change in a patients clinical condition</a:t>
            </a:r>
          </a:p>
          <a:p>
            <a:pPr lvl="1"/>
            <a:r>
              <a:rPr lang="en-GB" dirty="0"/>
              <a:t>On arrival to ward or prior to transfer to another area</a:t>
            </a:r>
          </a:p>
        </p:txBody>
      </p:sp>
    </p:spTree>
    <p:extLst>
      <p:ext uri="{BB962C8B-B14F-4D97-AF65-F5344CB8AC3E}">
        <p14:creationId xmlns:p14="http://schemas.microsoft.com/office/powerpoint/2010/main" val="3670427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Other markers of Sepsis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- Red Flag Sepsis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 additional markers of severe sepsis</a:t>
            </a:r>
          </a:p>
          <a:p>
            <a:pPr lvl="1"/>
            <a:r>
              <a:rPr lang="en-GB" dirty="0"/>
              <a:t>AVPU of less than ‘Alert’</a:t>
            </a:r>
          </a:p>
          <a:p>
            <a:pPr lvl="1"/>
            <a:r>
              <a:rPr lang="en-GB" dirty="0"/>
              <a:t>HR &gt;130bpm</a:t>
            </a:r>
          </a:p>
          <a:p>
            <a:pPr lvl="1"/>
            <a:r>
              <a:rPr lang="en-GB" dirty="0"/>
              <a:t>RR &gt;25</a:t>
            </a:r>
          </a:p>
        </p:txBody>
      </p:sp>
    </p:spTree>
    <p:extLst>
      <p:ext uri="{BB962C8B-B14F-4D97-AF65-F5344CB8AC3E}">
        <p14:creationId xmlns:p14="http://schemas.microsoft.com/office/powerpoint/2010/main" val="463552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Other markers of Sepsis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- Lactate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Lactate level in sepsis in highly predictive of death/poor outcome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011677"/>
              </p:ext>
            </p:extLst>
          </p:nvPr>
        </p:nvGraphicFramePr>
        <p:xfrm>
          <a:off x="1740453" y="3408978"/>
          <a:ext cx="812800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21000439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29191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Lactate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Mortality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180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&lt;2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313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61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&gt;4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893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42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1"/>
            <a:ext cx="58578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162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Initial </a:t>
            </a:r>
            <a:r>
              <a:rPr lang="en-GB" b="1" dirty="0" err="1">
                <a:solidFill>
                  <a:srgbClr val="FF0000"/>
                </a:solidFill>
              </a:rPr>
              <a:t>Assesment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 current evidence of sepsis</a:t>
            </a:r>
          </a:p>
          <a:p>
            <a:r>
              <a:rPr lang="en-GB" dirty="0"/>
              <a:t>Uncomplicated Sepsis</a:t>
            </a:r>
          </a:p>
          <a:p>
            <a:r>
              <a:rPr lang="en-GB" b="1" u="sng" dirty="0"/>
              <a:t>Severe sepsis</a:t>
            </a:r>
          </a:p>
          <a:p>
            <a:r>
              <a:rPr lang="en-GB" b="1" u="sng" dirty="0"/>
              <a:t>Septic Shock</a:t>
            </a:r>
          </a:p>
          <a:p>
            <a:endParaRPr lang="en-GB" dirty="0"/>
          </a:p>
          <a:p>
            <a:r>
              <a:rPr lang="en-GB" sz="2800" dirty="0"/>
              <a:t>For </a:t>
            </a:r>
            <a:r>
              <a:rPr lang="en-GB" sz="2800" b="1" dirty="0"/>
              <a:t>severe sepsis </a:t>
            </a:r>
            <a:r>
              <a:rPr lang="en-GB" sz="2800" dirty="0"/>
              <a:t>or </a:t>
            </a:r>
            <a:r>
              <a:rPr lang="en-GB" sz="2800" b="1" dirty="0"/>
              <a:t>septic shock </a:t>
            </a:r>
            <a:r>
              <a:rPr lang="en-GB" sz="2800" dirty="0"/>
              <a:t>– </a:t>
            </a:r>
            <a:r>
              <a:rPr lang="en-GB" sz="2800" b="1" dirty="0">
                <a:solidFill>
                  <a:srgbClr val="FF0000"/>
                </a:solidFill>
              </a:rPr>
              <a:t>‘SEPSIS SIX’</a:t>
            </a:r>
          </a:p>
          <a:p>
            <a:pPr lvl="1"/>
            <a:r>
              <a:rPr lang="en-GB" sz="2400" b="1" u="sng" dirty="0"/>
              <a:t>Needs to be completed within 1 hour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494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211015"/>
            <a:ext cx="5857875" cy="664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546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Sepsis Six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Prospective study found Sepsis Six has an NNT of 4.6 in Severe Sepsis</a:t>
            </a:r>
          </a:p>
          <a:p>
            <a:pPr lvl="1"/>
            <a:r>
              <a:rPr lang="en-GB" dirty="0"/>
              <a:t>Compares to NNT of 42 for aspirin in ACS or 45-90 for PCI in STEMI</a:t>
            </a:r>
          </a:p>
          <a:p>
            <a:pPr lvl="1"/>
            <a:endParaRPr lang="en-GB" dirty="0"/>
          </a:p>
          <a:p>
            <a:r>
              <a:rPr lang="en-GB" dirty="0"/>
              <a:t>On diagnosis of sepsis patients should not be transferred to another clinical area until the ‘Sepsis Six’ is complete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After review by medical team there should be clear documentation including;</a:t>
            </a:r>
          </a:p>
          <a:p>
            <a:pPr lvl="1"/>
            <a:r>
              <a:rPr lang="en-GB" dirty="0"/>
              <a:t>Escalation decision &amp; parameters</a:t>
            </a:r>
          </a:p>
          <a:p>
            <a:pPr lvl="1"/>
            <a:r>
              <a:rPr lang="en-GB" dirty="0"/>
              <a:t>Schedule for repeat lactate measurement and further medical review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229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Supporting </a:t>
            </a:r>
            <a:r>
              <a:rPr lang="en-GB" b="1" dirty="0" err="1">
                <a:solidFill>
                  <a:srgbClr val="FF0000"/>
                </a:solidFill>
              </a:rPr>
              <a:t>the‘Sepsis</a:t>
            </a:r>
            <a:r>
              <a:rPr lang="en-GB" b="1" dirty="0">
                <a:solidFill>
                  <a:srgbClr val="FF0000"/>
                </a:solidFill>
              </a:rPr>
              <a:t> Six’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Outreach team</a:t>
            </a:r>
          </a:p>
          <a:p>
            <a:r>
              <a:rPr lang="en-GB" dirty="0" err="1"/>
              <a:t>Abx</a:t>
            </a:r>
            <a:r>
              <a:rPr lang="en-GB" dirty="0"/>
              <a:t> prescriber sharing responsibility for administration</a:t>
            </a:r>
          </a:p>
          <a:p>
            <a:endParaRPr lang="en-GB" dirty="0"/>
          </a:p>
          <a:p>
            <a:r>
              <a:rPr lang="en-GB" dirty="0"/>
              <a:t>Sepsis trolley</a:t>
            </a:r>
          </a:p>
          <a:p>
            <a:r>
              <a:rPr lang="en-GB" dirty="0"/>
              <a:t>Sepsis teams (larger trusts)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309" y="3730576"/>
            <a:ext cx="48387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8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is Sepsis important</a:t>
            </a:r>
          </a:p>
          <a:p>
            <a:r>
              <a:rPr lang="en-GB" dirty="0"/>
              <a:t>Definitions of Sepsis</a:t>
            </a:r>
          </a:p>
          <a:p>
            <a:r>
              <a:rPr lang="en-GB" dirty="0"/>
              <a:t>Screening for Sepsis</a:t>
            </a:r>
          </a:p>
          <a:p>
            <a:r>
              <a:rPr lang="en-GB" dirty="0"/>
              <a:t>Sepsis Six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567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Ways to prevent in-hospital sepsis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Handwashing</a:t>
            </a:r>
          </a:p>
          <a:p>
            <a:r>
              <a:rPr lang="en-GB" dirty="0"/>
              <a:t>Antimicrobial Stewardship</a:t>
            </a:r>
          </a:p>
          <a:p>
            <a:r>
              <a:rPr lang="en-GB" dirty="0"/>
              <a:t>‘Right Line, Right Time’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482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High Mortality</a:t>
            </a:r>
          </a:p>
          <a:p>
            <a:r>
              <a:rPr lang="en-GB" dirty="0"/>
              <a:t>Early Intervention Works</a:t>
            </a:r>
          </a:p>
          <a:p>
            <a:r>
              <a:rPr lang="en-GB" dirty="0"/>
              <a:t>Recognition and Rapid Action are Key</a:t>
            </a:r>
          </a:p>
        </p:txBody>
      </p:sp>
    </p:spTree>
    <p:extLst>
      <p:ext uri="{BB962C8B-B14F-4D97-AF65-F5344CB8AC3E}">
        <p14:creationId xmlns:p14="http://schemas.microsoft.com/office/powerpoint/2010/main" val="315030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3419856" y="0"/>
            <a:ext cx="8772144" cy="6858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UK estimates:</a:t>
            </a:r>
          </a:p>
          <a:p>
            <a:r>
              <a:rPr lang="en-US" dirty="0"/>
              <a:t>150,000 cases per year in the UK</a:t>
            </a:r>
          </a:p>
          <a:p>
            <a:r>
              <a:rPr lang="en-US" dirty="0"/>
              <a:t>44,000 deaths per year – more than bowel, breast, and colon cancer combined</a:t>
            </a:r>
          </a:p>
          <a:p>
            <a:r>
              <a:rPr lang="en-US" dirty="0"/>
              <a:t>£2 billion cost to NHS each year</a:t>
            </a:r>
          </a:p>
          <a:p>
            <a:r>
              <a:rPr lang="en-US" dirty="0"/>
              <a:t>Lack of public awareness: 60% unaware of the term sepsis</a:t>
            </a:r>
          </a:p>
          <a:p>
            <a:r>
              <a:rPr lang="en-US" dirty="0"/>
              <a:t>Mortality of severe sepsis: 35% </a:t>
            </a:r>
          </a:p>
          <a:p>
            <a:pPr marL="0" indent="0">
              <a:buNone/>
            </a:pPr>
            <a:r>
              <a:rPr lang="en-US" dirty="0"/>
              <a:t>   (5x higher than STEMI and stroke)</a:t>
            </a:r>
          </a:p>
          <a:p>
            <a:r>
              <a:rPr lang="en-US" dirty="0"/>
              <a:t>Incidence of hospital admission due to sepsis has doubled in past 10 years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Global estimates:</a:t>
            </a:r>
          </a:p>
          <a:p>
            <a:r>
              <a:rPr lang="en-US" dirty="0"/>
              <a:t>27 million cases per year</a:t>
            </a:r>
          </a:p>
          <a:p>
            <a:r>
              <a:rPr lang="en-US" dirty="0"/>
              <a:t>8 million deaths</a:t>
            </a:r>
          </a:p>
          <a:p>
            <a:r>
              <a:rPr lang="en-US" dirty="0"/>
              <a:t>Common cause of maternal deaths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Long term complications: loss of physical function (53.5% in NCEPOD 2015), worsened cognitive state (19.7%), kidney injury/</a:t>
            </a:r>
            <a:r>
              <a:rPr lang="en-US" dirty="0" err="1"/>
              <a:t>imparied</a:t>
            </a:r>
            <a:r>
              <a:rPr lang="en-US" dirty="0"/>
              <a:t> kidney function (14.1%)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9" y="931022"/>
            <a:ext cx="2743200" cy="142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476513"/>
            <a:ext cx="3035300" cy="1054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8930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"/>
          <a:stretch/>
        </p:blipFill>
        <p:spPr>
          <a:xfrm>
            <a:off x="434156" y="3609051"/>
            <a:ext cx="2197596" cy="147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34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32916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03312" y="1060174"/>
            <a:ext cx="8946541" cy="518822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High Mortality</a:t>
            </a:r>
          </a:p>
          <a:p>
            <a:pPr lvl="1"/>
            <a:r>
              <a:rPr lang="en-GB" dirty="0"/>
              <a:t>35% for severe sepsis</a:t>
            </a:r>
          </a:p>
          <a:p>
            <a:r>
              <a:rPr lang="en-GB" b="1" dirty="0">
                <a:solidFill>
                  <a:srgbClr val="FF0000"/>
                </a:solidFill>
              </a:rPr>
              <a:t>Time Critical</a:t>
            </a:r>
          </a:p>
          <a:p>
            <a:pPr lvl="1"/>
            <a:r>
              <a:rPr lang="en-GB" dirty="0"/>
              <a:t>Every 1 hour delay in antibiotic administration = 8% increase in mortality</a:t>
            </a:r>
          </a:p>
          <a:p>
            <a:r>
              <a:rPr lang="en-GB" b="1" dirty="0">
                <a:solidFill>
                  <a:srgbClr val="FF0000"/>
                </a:solidFill>
              </a:rPr>
              <a:t>Under recognised</a:t>
            </a:r>
          </a:p>
          <a:p>
            <a:pPr lvl="1"/>
            <a:r>
              <a:rPr lang="en-US" dirty="0"/>
              <a:t>NCEPOD – peer review of 551 case notes of patients seen by CCOT/admitted to ICU at a mix of hospitals nationwide, reviewed </a:t>
            </a:r>
            <a:r>
              <a:rPr lang="en-US" dirty="0" err="1"/>
              <a:t>organisational</a:t>
            </a:r>
            <a:r>
              <a:rPr lang="en-US" dirty="0"/>
              <a:t>, pre-hospital/GP, emergency care, and inpatient factors </a:t>
            </a:r>
          </a:p>
          <a:p>
            <a:pPr lvl="1"/>
            <a:r>
              <a:rPr lang="en-US" dirty="0"/>
              <a:t>Key points from NCEPOD: </a:t>
            </a:r>
          </a:p>
          <a:p>
            <a:pPr lvl="2"/>
            <a:r>
              <a:rPr lang="en-US" dirty="0"/>
              <a:t>Care less than “good” in 64% of cases</a:t>
            </a:r>
          </a:p>
          <a:p>
            <a:pPr lvl="2"/>
            <a:r>
              <a:rPr lang="en-US" dirty="0"/>
              <a:t>Frequently attributed to delay in recognition and early treatment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752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241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767" y="768625"/>
            <a:ext cx="8331405" cy="570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82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693437"/>
            <a:ext cx="3528392" cy="49807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57" y="362378"/>
            <a:ext cx="7886700" cy="109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924" y="1574008"/>
            <a:ext cx="3631548" cy="517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29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Organisational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Sepsis </a:t>
            </a:r>
            <a:r>
              <a:rPr lang="en-GB" dirty="0" err="1"/>
              <a:t>cquinn</a:t>
            </a:r>
            <a:endParaRPr lang="en-GB" dirty="0"/>
          </a:p>
          <a:p>
            <a:endParaRPr lang="en-GB" dirty="0"/>
          </a:p>
          <a:p>
            <a:r>
              <a:rPr lang="en-GB" dirty="0"/>
              <a:t>NICE guidance (July 2016)</a:t>
            </a:r>
          </a:p>
          <a:p>
            <a:endParaRPr lang="en-GB" dirty="0"/>
          </a:p>
          <a:p>
            <a:r>
              <a:rPr lang="en-GB" dirty="0"/>
              <a:t>Regional Sepsis Guideline (West Midlands) </a:t>
            </a:r>
          </a:p>
        </p:txBody>
      </p:sp>
    </p:spTree>
    <p:extLst>
      <p:ext uri="{BB962C8B-B14F-4D97-AF65-F5344CB8AC3E}">
        <p14:creationId xmlns:p14="http://schemas.microsoft.com/office/powerpoint/2010/main" val="633184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920" y="2612823"/>
            <a:ext cx="9404723" cy="1400530"/>
          </a:xfrm>
        </p:spPr>
        <p:txBody>
          <a:bodyPr/>
          <a:lstStyle/>
          <a:p>
            <a:pPr algn="ctr"/>
            <a:r>
              <a:rPr lang="en-GB" sz="5400" b="1" dirty="0">
                <a:solidFill>
                  <a:srgbClr val="FF0000"/>
                </a:solidFill>
              </a:rPr>
              <a:t>What is Sepsis?</a:t>
            </a:r>
          </a:p>
        </p:txBody>
      </p:sp>
    </p:spTree>
    <p:extLst>
      <p:ext uri="{BB962C8B-B14F-4D97-AF65-F5344CB8AC3E}">
        <p14:creationId xmlns:p14="http://schemas.microsoft.com/office/powerpoint/2010/main" val="3358756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103312" y="1859340"/>
            <a:ext cx="8040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b="1" dirty="0"/>
              <a:t>Sepsis is a life threatening condition that arises when the body’s response to an infection injures its own tissues and organs.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Sepsis leads to shock, multiple organ failure and death especially if not recognized early and treated promptly.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Sepsis can be caused by a huge variety of different bugs, most cases being caused by common bacteria.</a:t>
            </a:r>
          </a:p>
        </p:txBody>
      </p:sp>
    </p:spTree>
    <p:extLst>
      <p:ext uri="{BB962C8B-B14F-4D97-AF65-F5344CB8AC3E}">
        <p14:creationId xmlns:p14="http://schemas.microsoft.com/office/powerpoint/2010/main" val="21445123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169</TotalTime>
  <Words>718</Words>
  <Application>Microsoft Office PowerPoint</Application>
  <PresentationFormat>Widescreen</PresentationFormat>
  <Paragraphs>118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Ion</vt:lpstr>
      <vt:lpstr>Sepsis</vt:lpstr>
      <vt:lpstr>Outline</vt:lpstr>
      <vt:lpstr>PowerPoint Presentation</vt:lpstr>
      <vt:lpstr>PowerPoint Presentation</vt:lpstr>
      <vt:lpstr>PowerPoint Presentation</vt:lpstr>
      <vt:lpstr>PowerPoint Presentation</vt:lpstr>
      <vt:lpstr>Organisational Importance</vt:lpstr>
      <vt:lpstr>What is Sepsis?</vt:lpstr>
      <vt:lpstr>PowerPoint Presentation</vt:lpstr>
      <vt:lpstr>Definitions of Sepsis</vt:lpstr>
      <vt:lpstr>Definitions of Sepsis - SIRS</vt:lpstr>
      <vt:lpstr>How can we improve recognition of Sepsis?</vt:lpstr>
      <vt:lpstr>Other markers of Sepsis - Red Flag Sepsis</vt:lpstr>
      <vt:lpstr>Other markers of Sepsis - Lactate</vt:lpstr>
      <vt:lpstr>PowerPoint Presentation</vt:lpstr>
      <vt:lpstr>Initial Assesment</vt:lpstr>
      <vt:lpstr>PowerPoint Presentation</vt:lpstr>
      <vt:lpstr>Sepsis Six</vt:lpstr>
      <vt:lpstr>Supporting the‘Sepsis Six’</vt:lpstr>
      <vt:lpstr>Ways to prevent in-hospital sepsis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Sepsis</dc:title>
  <dc:creator>Kevin McGinnity</dc:creator>
  <cp:lastModifiedBy>Tom H</cp:lastModifiedBy>
  <cp:revision>20</cp:revision>
  <dcterms:created xsi:type="dcterms:W3CDTF">2016-06-26T18:24:50Z</dcterms:created>
  <dcterms:modified xsi:type="dcterms:W3CDTF">2017-06-26T11:18:01Z</dcterms:modified>
</cp:coreProperties>
</file>